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8" r:id="rId2"/>
    <p:sldId id="272" r:id="rId3"/>
    <p:sldId id="320" r:id="rId4"/>
    <p:sldId id="336" r:id="rId5"/>
    <p:sldId id="354" r:id="rId6"/>
    <p:sldId id="264" r:id="rId7"/>
    <p:sldId id="269" r:id="rId8"/>
    <p:sldId id="270" r:id="rId9"/>
    <p:sldId id="271" r:id="rId10"/>
    <p:sldId id="266" r:id="rId11"/>
    <p:sldId id="267" r:id="rId12"/>
    <p:sldId id="301" r:id="rId13"/>
    <p:sldId id="302" r:id="rId14"/>
    <p:sldId id="303" r:id="rId15"/>
    <p:sldId id="304" r:id="rId16"/>
    <p:sldId id="305" r:id="rId17"/>
    <p:sldId id="262" r:id="rId18"/>
    <p:sldId id="263" r:id="rId19"/>
    <p:sldId id="268" r:id="rId20"/>
    <p:sldId id="316" r:id="rId21"/>
    <p:sldId id="306" r:id="rId22"/>
    <p:sldId id="334" r:id="rId23"/>
    <p:sldId id="307" r:id="rId24"/>
    <p:sldId id="308" r:id="rId25"/>
    <p:sldId id="335" r:id="rId26"/>
    <p:sldId id="309" r:id="rId27"/>
    <p:sldId id="312" r:id="rId28"/>
    <p:sldId id="311" r:id="rId29"/>
    <p:sldId id="313" r:id="rId30"/>
    <p:sldId id="314" r:id="rId31"/>
    <p:sldId id="317" r:id="rId32"/>
    <p:sldId id="318" r:id="rId33"/>
    <p:sldId id="319" r:id="rId34"/>
    <p:sldId id="322" r:id="rId35"/>
    <p:sldId id="323" r:id="rId36"/>
    <p:sldId id="325" r:id="rId37"/>
    <p:sldId id="327" r:id="rId38"/>
    <p:sldId id="326" r:id="rId39"/>
    <p:sldId id="328" r:id="rId40"/>
    <p:sldId id="329" r:id="rId41"/>
    <p:sldId id="330" r:id="rId42"/>
    <p:sldId id="331" r:id="rId43"/>
    <p:sldId id="332" r:id="rId44"/>
    <p:sldId id="333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5" r:id="rId63"/>
    <p:sldId id="356" r:id="rId6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2" autoAdjust="0"/>
    <p:restoredTop sz="94639" autoAdjust="0"/>
  </p:normalViewPr>
  <p:slideViewPr>
    <p:cSldViewPr>
      <p:cViewPr>
        <p:scale>
          <a:sx n="66" d="100"/>
          <a:sy n="66" d="100"/>
        </p:scale>
        <p:origin x="-10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6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7.xml"/><Relationship Id="rId1" Type="http://schemas.openxmlformats.org/officeDocument/2006/relationships/slide" Target="slides/slide6.xml"/><Relationship Id="rId5" Type="http://schemas.openxmlformats.org/officeDocument/2006/relationships/slide" Target="slides/slide22.xml"/><Relationship Id="rId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94518-6858-48A1-9F44-06D3E6D29845}" type="datetimeFigureOut">
              <a:rPr lang="ko-KR" altLang="en-US" smtClean="0"/>
              <a:pPr/>
              <a:t>2012-06-25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3BFE4-069B-4078-BEE8-0CDCD14F2A0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BFE4-069B-4078-BEE8-0CDCD14F2A0D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8388350" y="6376988"/>
            <a:ext cx="587375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+mj-lt"/>
              </a:defRPr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2520950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4"/>
          </p:nvPr>
        </p:nvSpPr>
        <p:spPr>
          <a:xfrm>
            <a:off x="8459788" y="6376988"/>
            <a:ext cx="51435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+mj-lt"/>
              </a:defRPr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2520950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4"/>
          </p:nvPr>
        </p:nvSpPr>
        <p:spPr>
          <a:xfrm>
            <a:off x="8459788" y="6376988"/>
            <a:ext cx="51435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+mj-lt"/>
              </a:defRPr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6326DB8-EBBD-4FEF-8D53-B3D155AF5F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ropbox.com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ropbox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amsung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sung.com/uk/consumer/mobile-devices/smartphones/android/GT-I9300MBDBTU-features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2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48306" y="142852"/>
            <a:ext cx="6160198" cy="714356"/>
          </a:xfrm>
        </p:spPr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34" charset="-127"/>
                <a:cs typeface="Tahoma" pitchFamily="34" charset="0"/>
              </a:rPr>
              <a:t>GT-I9300  Appendix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3573015"/>
            <a:ext cx="252028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Version  6.0</a:t>
            </a:r>
          </a:p>
          <a:p>
            <a:pPr algn="r">
              <a:lnSpc>
                <a:spcPct val="70000"/>
              </a:lnSpc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Global CS</a:t>
            </a:r>
          </a:p>
          <a:p>
            <a:pPr algn="r">
              <a:lnSpc>
                <a:spcPct val="70000"/>
              </a:lnSpc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ECC HHP Review</a:t>
            </a:r>
          </a:p>
          <a:p>
            <a:pPr algn="r">
              <a:lnSpc>
                <a:spcPct val="70000"/>
              </a:lnSpc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22</a:t>
            </a:r>
            <a:r>
              <a:rPr lang="en-US" altLang="ko-KR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nd</a:t>
            </a: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June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6644" y="278605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Appendix- </a:t>
            </a:r>
          </a:p>
        </p:txBody>
      </p:sp>
      <p:sp>
        <p:nvSpPr>
          <p:cNvPr id="8" name="부제목 2"/>
          <p:cNvSpPr>
            <a:spLocks noGrp="1"/>
          </p:cNvSpPr>
          <p:nvPr>
            <p:ph type="subTitle" idx="1"/>
          </p:nvPr>
        </p:nvSpPr>
        <p:spPr>
          <a:xfrm>
            <a:off x="5116513" y="1077913"/>
            <a:ext cx="3848100" cy="695325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34" charset="-127"/>
              </a:rPr>
              <a:t>Customer Consultant Guide</a:t>
            </a:r>
          </a:p>
          <a:p>
            <a:pPr algn="r" eaLnBrk="1" hangingPunct="1"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34" charset="-127"/>
              </a:rPr>
              <a:t>Android mobile technology platform</a:t>
            </a:r>
            <a:endParaRPr lang="ko-KR" alt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34" charset="-127"/>
            </a:endParaRPr>
          </a:p>
          <a:p>
            <a:pPr eaLnBrk="1" hangingPunct="1">
              <a:defRPr/>
            </a:pPr>
            <a:endParaRPr lang="ko-KR" altLang="en-US" sz="1600" dirty="0" smtClean="0">
              <a:solidFill>
                <a:srgbClr val="8989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214422"/>
            <a:ext cx="3143272" cy="471490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Dropbox – Error for sharing my contacts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atinLnBrk="0"/>
            <a:r>
              <a:rPr lang="en-US" sz="1400" b="1" dirty="0" smtClean="0"/>
              <a:t>Q: When I share my contacts through the "Dropbox" </a:t>
            </a:r>
          </a:p>
          <a:p>
            <a:pPr latinLnBrk="0"/>
            <a:r>
              <a:rPr lang="en-US" sz="1400" b="1" dirty="0" smtClean="0"/>
              <a:t>     application, an error popup is displayed.</a:t>
            </a:r>
          </a:p>
          <a:p>
            <a:pPr latinLnBrk="0"/>
            <a:r>
              <a:rPr lang="en-US" sz="1400" b="1" dirty="0" smtClean="0"/>
              <a:t>      What should I do ?</a:t>
            </a:r>
          </a:p>
          <a:p>
            <a:pPr latinLnBrk="0"/>
            <a:r>
              <a:rPr lang="en-US" sz="1400" dirty="0" smtClean="0"/>
              <a:t> </a:t>
            </a:r>
          </a:p>
          <a:p>
            <a:pPr latinLnBrk="0"/>
            <a:r>
              <a:rPr lang="en-US" sz="1400" dirty="0" smtClean="0"/>
              <a:t>  </a:t>
            </a:r>
            <a:r>
              <a:rPr lang="en-US" sz="1400" b="1" dirty="0" smtClean="0"/>
              <a:t> A: Your device is not faulty.</a:t>
            </a:r>
          </a:p>
          <a:p>
            <a:pPr latinLnBrk="0"/>
            <a:r>
              <a:rPr lang="en-US" sz="1400" b="1" dirty="0" smtClean="0"/>
              <a:t>       </a:t>
            </a:r>
          </a:p>
          <a:p>
            <a:pPr latinLnBrk="0"/>
            <a:r>
              <a:rPr lang="en-US" sz="1400" b="1" dirty="0" smtClean="0"/>
              <a:t>      The "Dropbox" application </a:t>
            </a:r>
          </a:p>
          <a:p>
            <a:pPr latinLnBrk="0"/>
            <a:r>
              <a:rPr lang="en-US" sz="1400" b="1" dirty="0" smtClean="0"/>
              <a:t>      has no authority to access contacts list.</a:t>
            </a:r>
          </a:p>
          <a:p>
            <a:pPr latinLnBrk="0"/>
            <a:r>
              <a:rPr lang="en-US" sz="1200" dirty="0" smtClean="0"/>
              <a:t>      </a:t>
            </a:r>
          </a:p>
          <a:p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 bwMode="auto">
          <a:xfrm>
            <a:off x="5929322" y="4929198"/>
            <a:ext cx="2714644" cy="57150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각헤드라인B" pitchFamily="18" charset="-127"/>
              <a:ea typeface="HY각헤드라인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388" y="6143644"/>
            <a:ext cx="164307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Error Pop up</a:t>
            </a:r>
            <a:endParaRPr lang="ko-KR" altLang="en-US" sz="1400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0" y="785794"/>
            <a:ext cx="8785225" cy="475319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Q: After I set up the Dropbox app on my GT-I9300 device, when I </a:t>
            </a:r>
          </a:p>
          <a:p>
            <a:pPr latinLnBrk="0"/>
            <a:r>
              <a:rPr lang="en-US" sz="1400" b="1" dirty="0" smtClean="0"/>
              <a:t>     checked the settings I saw I had only 2GB of space available.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However I thought there was supposed to be 50GB of space </a:t>
            </a:r>
          </a:p>
          <a:p>
            <a:pPr latinLnBrk="0"/>
            <a:r>
              <a:rPr lang="en-US" sz="1400" b="1" dirty="0" smtClean="0"/>
              <a:t>     available. Is there a fault?</a:t>
            </a:r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marL="228600" indent="-228600" latinLnBrk="0">
              <a:buAutoNum type="alphaUcPeriod"/>
            </a:pPr>
            <a:r>
              <a:rPr lang="en-US" sz="1400" b="1" dirty="0" smtClean="0"/>
              <a:t>No, there is no fault. To get your allocation </a:t>
            </a:r>
          </a:p>
          <a:p>
            <a:pPr marL="228600" indent="-228600" latinLnBrk="0"/>
            <a:r>
              <a:rPr lang="en-US" sz="1400" b="1" dirty="0" smtClean="0"/>
              <a:t>     of 50GB, please see the steps below:</a:t>
            </a:r>
          </a:p>
          <a:p>
            <a:pPr marL="228600" indent="-228600" latinLnBrk="0">
              <a:buAutoNum type="alphaUcPeriod"/>
            </a:pPr>
            <a:endParaRPr lang="en-US" sz="1400" b="1" dirty="0" smtClean="0"/>
          </a:p>
          <a:p>
            <a:pPr latinLnBrk="0"/>
            <a:r>
              <a:rPr lang="en-US" sz="1400" b="1" dirty="0" smtClean="0"/>
              <a:t>      1. On your PC please visit  </a:t>
            </a:r>
            <a:r>
              <a:rPr lang="en-US" sz="1400" dirty="0" smtClean="0">
                <a:hlinkClick r:id="rId2"/>
              </a:rPr>
              <a:t>http://www.dropbox.com</a:t>
            </a:r>
            <a:endParaRPr lang="en-US" sz="1400" dirty="0" smtClean="0"/>
          </a:p>
          <a:p>
            <a:pPr latinLnBrk="0"/>
            <a:r>
              <a:rPr lang="en-US" sz="1400" dirty="0" smtClean="0"/>
              <a:t>      2. Sign in with the account details used to create the </a:t>
            </a:r>
          </a:p>
          <a:p>
            <a:pPr latinLnBrk="0"/>
            <a:r>
              <a:rPr lang="en-US" sz="1400" dirty="0" smtClean="0"/>
              <a:t>          account on your GT-I9300 device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 3. Go the area ““Get Started” </a:t>
            </a:r>
          </a:p>
          <a:p>
            <a:pPr latinLnBrk="0"/>
            <a:r>
              <a:rPr lang="en-US" sz="1400" dirty="0" smtClean="0"/>
              <a:t> </a:t>
            </a:r>
          </a:p>
          <a:p>
            <a:pPr latinLnBrk="0"/>
            <a:r>
              <a:rPr lang="en-US" sz="1400" dirty="0" smtClean="0"/>
              <a:t>       4. Complete the required functions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See following slides for pictures   </a:t>
            </a:r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</a:t>
            </a:r>
          </a:p>
          <a:p>
            <a:pPr latinLnBrk="0"/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857232"/>
            <a:ext cx="2819400" cy="50387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000760" y="2285992"/>
            <a:ext cx="1143008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57158" y="5857892"/>
            <a:ext cx="465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Note: </a:t>
            </a:r>
            <a:r>
              <a:rPr lang="en-GB" sz="1400" dirty="0" smtClean="0"/>
              <a:t>a Data connection or Wi-Fi connection is needed </a:t>
            </a:r>
          </a:p>
          <a:p>
            <a:r>
              <a:rPr lang="en-GB" sz="1400" dirty="0" smtClean="0"/>
              <a:t>to enable Dropbox to function when used on your device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785794"/>
            <a:ext cx="5176831" cy="286318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86190"/>
            <a:ext cx="3652656" cy="235745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내용 개체 틀 2"/>
          <p:cNvSpPr>
            <a:spLocks noGrp="1"/>
          </p:cNvSpPr>
          <p:nvPr>
            <p:ph sz="quarter" idx="13"/>
          </p:nvPr>
        </p:nvSpPr>
        <p:spPr>
          <a:xfrm>
            <a:off x="0" y="785794"/>
            <a:ext cx="8785225" cy="4753198"/>
          </a:xfrm>
        </p:spPr>
        <p:txBody>
          <a:bodyPr>
            <a:normAutofit/>
          </a:bodyPr>
          <a:lstStyle/>
          <a:p>
            <a:pPr marL="228600" indent="-228600" latinLnBrk="0">
              <a:buAutoNum type="alphaUcPeriod"/>
            </a:pPr>
            <a:endParaRPr lang="en-US" sz="1200" b="1" dirty="0" smtClean="0"/>
          </a:p>
          <a:p>
            <a:pPr latinLnBrk="0"/>
            <a:r>
              <a:rPr lang="en-US" sz="1200" b="1" dirty="0" smtClean="0"/>
              <a:t>      1</a:t>
            </a:r>
            <a:r>
              <a:rPr lang="en-US" sz="1400" b="1" dirty="0" smtClean="0"/>
              <a:t>. On your PC please visit 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    </a:t>
            </a:r>
            <a:r>
              <a:rPr lang="en-US" sz="1400" dirty="0" smtClean="0">
                <a:hlinkClick r:id="rId4"/>
              </a:rPr>
              <a:t>http://www.dropbox.com</a:t>
            </a:r>
            <a:endParaRPr lang="en-US" sz="1400" dirty="0" smtClean="0"/>
          </a:p>
          <a:p>
            <a:pPr latinLnBrk="0"/>
            <a:endParaRPr lang="en-US" sz="1400" dirty="0" smtClean="0"/>
          </a:p>
          <a:p>
            <a:pPr latinLnBrk="0"/>
            <a:endParaRPr lang="en-US" sz="1400" dirty="0" smtClean="0"/>
          </a:p>
          <a:p>
            <a:pPr latinLnBrk="0"/>
            <a:r>
              <a:rPr lang="en-US" sz="1400" b="1" dirty="0" smtClean="0"/>
              <a:t>      2. Sign in with the account details </a:t>
            </a:r>
          </a:p>
          <a:p>
            <a:pPr latinLnBrk="0"/>
            <a:r>
              <a:rPr lang="en-US" sz="1400" b="1" dirty="0" smtClean="0"/>
              <a:t>          used to create the account on your </a:t>
            </a:r>
          </a:p>
          <a:p>
            <a:pPr latinLnBrk="0"/>
            <a:r>
              <a:rPr lang="en-US" sz="1400" b="1" dirty="0" smtClean="0"/>
              <a:t>          GT-I9300 device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altLang="ko-KR" sz="1200" dirty="0" smtClean="0"/>
              <a:t> </a:t>
            </a:r>
            <a:endParaRPr lang="ko-KR" alt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7929586" y="1357298"/>
            <a:ext cx="92869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929454" y="3929066"/>
            <a:ext cx="1428760" cy="1357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7820038" cy="328073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0" name="내용 개체 틀 2"/>
          <p:cNvSpPr>
            <a:spLocks noGrp="1"/>
          </p:cNvSpPr>
          <p:nvPr>
            <p:ph sz="quarter" idx="13"/>
          </p:nvPr>
        </p:nvSpPr>
        <p:spPr>
          <a:xfrm>
            <a:off x="0" y="785794"/>
            <a:ext cx="8785225" cy="4753198"/>
          </a:xfrm>
        </p:spPr>
        <p:txBody>
          <a:bodyPr>
            <a:normAutofit/>
          </a:bodyPr>
          <a:lstStyle/>
          <a:p>
            <a:pPr latinLnBrk="0"/>
            <a:endParaRPr lang="en-US" sz="1200" dirty="0" smtClean="0"/>
          </a:p>
          <a:p>
            <a:pPr latinLnBrk="0"/>
            <a:r>
              <a:rPr lang="en-US" sz="1400" b="1" dirty="0" smtClean="0"/>
              <a:t>       3. Click on ““Get Started” </a:t>
            </a:r>
          </a:p>
          <a:p>
            <a:pPr latinLnBrk="0"/>
            <a:r>
              <a:rPr lang="en-US" sz="1200" dirty="0" smtClean="0"/>
              <a:t> </a:t>
            </a:r>
          </a:p>
          <a:p>
            <a:pPr latinLnBrk="0"/>
            <a:r>
              <a:rPr lang="en-US" altLang="ko-KR" sz="1200" dirty="0" smtClean="0"/>
              <a:t> </a:t>
            </a:r>
            <a:endParaRPr lang="ko-KR" alt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500166" y="4000504"/>
            <a:ext cx="100013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-32" y="928670"/>
            <a:ext cx="4849404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 4. Complete the required functions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      Click on each link and follow the on screen  instructions to :</a:t>
            </a:r>
          </a:p>
          <a:p>
            <a:endParaRPr lang="en-US" sz="1200" dirty="0" smtClean="0"/>
          </a:p>
          <a:p>
            <a:r>
              <a:rPr lang="en-US" sz="1200" dirty="0" smtClean="0"/>
              <a:t>        </a:t>
            </a:r>
            <a:r>
              <a:rPr lang="en-US" sz="1200" u="sng" dirty="0" smtClean="0"/>
              <a:t>Take the Dropbox tour</a:t>
            </a:r>
          </a:p>
          <a:p>
            <a:endParaRPr lang="en-US" sz="1200" dirty="0" smtClean="0"/>
          </a:p>
          <a:p>
            <a:r>
              <a:rPr lang="en-US" sz="1200" dirty="0" smtClean="0"/>
              <a:t>        </a:t>
            </a:r>
            <a:r>
              <a:rPr lang="en-US" sz="1200" u="sng" dirty="0" smtClean="0"/>
              <a:t>Install Dropbox on your Computer</a:t>
            </a:r>
          </a:p>
          <a:p>
            <a:endParaRPr lang="en-US" sz="1200" dirty="0" smtClean="0"/>
          </a:p>
          <a:p>
            <a:r>
              <a:rPr lang="en-US" sz="1200" dirty="0" smtClean="0"/>
              <a:t>        </a:t>
            </a:r>
            <a:r>
              <a:rPr lang="en-US" sz="1200" u="sng" dirty="0" smtClean="0"/>
              <a:t>Put files in your Dropbox folder</a:t>
            </a:r>
          </a:p>
          <a:p>
            <a:endParaRPr lang="en-US" sz="1200" dirty="0" smtClean="0"/>
          </a:p>
          <a:p>
            <a:r>
              <a:rPr lang="en-US" sz="1200" dirty="0" smtClean="0"/>
              <a:t>        </a:t>
            </a:r>
            <a:r>
              <a:rPr lang="en-US" sz="1200" u="sng" dirty="0" smtClean="0"/>
              <a:t>Invite some friends to join Dropbox</a:t>
            </a:r>
          </a:p>
          <a:p>
            <a:endParaRPr lang="en-US" sz="1200" dirty="0" smtClean="0"/>
          </a:p>
          <a:p>
            <a:r>
              <a:rPr lang="en-US" sz="1200" dirty="0" smtClean="0"/>
              <a:t>        </a:t>
            </a:r>
            <a:r>
              <a:rPr lang="en-US" sz="1200" u="sng" dirty="0" smtClean="0"/>
              <a:t>Install Dropbox on your Mobile device *</a:t>
            </a:r>
          </a:p>
          <a:p>
            <a:endParaRPr lang="en-US" sz="1200" u="sng" dirty="0" smtClean="0"/>
          </a:p>
          <a:p>
            <a:r>
              <a:rPr lang="en-US" sz="1200" dirty="0" smtClean="0"/>
              <a:t>        *(this should already be done as you have set </a:t>
            </a:r>
          </a:p>
          <a:p>
            <a:r>
              <a:rPr lang="en-US" sz="1200" dirty="0" smtClean="0"/>
              <a:t>        up an account on your GT-I9300 device already)</a:t>
            </a:r>
          </a:p>
          <a:p>
            <a:endParaRPr lang="en-GB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785794"/>
            <a:ext cx="3072875" cy="181495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16404" t="24687" r="41676"/>
          <a:stretch>
            <a:fillRect/>
          </a:stretch>
        </p:blipFill>
        <p:spPr bwMode="auto">
          <a:xfrm>
            <a:off x="4214810" y="2357430"/>
            <a:ext cx="3929090" cy="41692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0" y="785794"/>
            <a:ext cx="8785225" cy="4753198"/>
          </a:xfrm>
        </p:spPr>
        <p:txBody>
          <a:bodyPr>
            <a:normAutofit/>
          </a:bodyPr>
          <a:lstStyle/>
          <a:p>
            <a:pPr latinLnBrk="0"/>
            <a:r>
              <a:rPr lang="en-US" sz="1200" b="1" dirty="0" smtClean="0"/>
              <a:t>            </a:t>
            </a:r>
          </a:p>
          <a:p>
            <a:pPr latinLnBrk="0"/>
            <a:r>
              <a:rPr lang="en-US" sz="1200" b="1" dirty="0" smtClean="0"/>
              <a:t>             After the required steps have been completed you will be advised that you have acquired additional space:</a:t>
            </a:r>
            <a:endParaRPr lang="en-US" sz="1200" dirty="0" smtClean="0"/>
          </a:p>
          <a:p>
            <a:pPr latinLnBrk="0"/>
            <a:r>
              <a:rPr lang="en-US" altLang="ko-KR" sz="1200" dirty="0" smtClean="0"/>
              <a:t>      </a:t>
            </a:r>
          </a:p>
          <a:p>
            <a:pPr latinLnBrk="0"/>
            <a:r>
              <a:rPr lang="en-US" altLang="ko-KR" sz="1200" dirty="0" smtClean="0"/>
              <a:t> </a:t>
            </a:r>
            <a:endParaRPr lang="ko-KR" altLang="en-US" sz="12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15</a:t>
            </a:fld>
            <a:endParaRPr lang="ko-KR" alt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7000924" cy="4673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571736" y="1571612"/>
            <a:ext cx="3143272" cy="114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Dropbox – </a:t>
            </a:r>
            <a:r>
              <a:rPr lang="en-US" altLang="ko-KR" sz="2700" dirty="0" smtClean="0"/>
              <a:t>How to upgrade from 2GB to 50GB of space</a:t>
            </a:r>
            <a:endParaRPr lang="ko-KR" altLang="en-US" sz="2700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0" y="857232"/>
            <a:ext cx="8785225" cy="4753198"/>
          </a:xfrm>
        </p:spPr>
        <p:txBody>
          <a:bodyPr>
            <a:normAutofit/>
          </a:bodyPr>
          <a:lstStyle/>
          <a:p>
            <a:pPr latinLnBrk="0"/>
            <a:r>
              <a:rPr lang="en-US" sz="1200" b="1" dirty="0" smtClean="0"/>
              <a:t>   Restart your GT-I9300 device.</a:t>
            </a:r>
          </a:p>
          <a:p>
            <a:pPr latinLnBrk="0"/>
            <a:r>
              <a:rPr lang="en-US" sz="1200" b="1" dirty="0" smtClean="0"/>
              <a:t>   </a:t>
            </a:r>
          </a:p>
          <a:p>
            <a:pPr latinLnBrk="0"/>
            <a:r>
              <a:rPr lang="en-US" sz="1200" b="1" dirty="0" smtClean="0"/>
              <a:t>    If you recheck the settings of the Dropbox app on your device</a:t>
            </a:r>
          </a:p>
          <a:p>
            <a:pPr latinLnBrk="0"/>
            <a:r>
              <a:rPr lang="en-US" sz="1200" b="1" dirty="0" smtClean="0"/>
              <a:t>    you should see that the space has increased to 50 GB</a:t>
            </a:r>
            <a:endParaRPr lang="en-US" sz="1200" dirty="0" smtClean="0"/>
          </a:p>
          <a:p>
            <a:pPr latinLnBrk="0"/>
            <a:r>
              <a:rPr lang="en-US" altLang="ko-KR" sz="1200" dirty="0" smtClean="0"/>
              <a:t>      </a:t>
            </a:r>
          </a:p>
          <a:p>
            <a:pPr latinLnBrk="0"/>
            <a:r>
              <a:rPr lang="en-US" altLang="ko-KR" sz="1200" dirty="0" smtClean="0"/>
              <a:t> </a:t>
            </a:r>
            <a:endParaRPr lang="ko-KR" altLang="en-US" sz="12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16</a:t>
            </a:fld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142984"/>
            <a:ext cx="3346044" cy="30861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Motion – Turn Over with Music Player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atinLnBrk="0"/>
            <a:r>
              <a:rPr lang="en-US" sz="1400" b="1" dirty="0" smtClean="0"/>
              <a:t>Q: When playing a music file with  the "Play music" application, </a:t>
            </a:r>
          </a:p>
          <a:p>
            <a:pPr latinLnBrk="0"/>
            <a:r>
              <a:rPr lang="en-US" sz="1400" b="1" dirty="0" smtClean="0"/>
              <a:t>     the "Turn Over" motion sensor is not working.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      What should I do?</a:t>
            </a:r>
          </a:p>
          <a:p>
            <a:pPr latinLnBrk="0"/>
            <a:r>
              <a:rPr lang="en-US" sz="1400" dirty="0" smtClean="0"/>
              <a:t>  </a:t>
            </a:r>
          </a:p>
          <a:p>
            <a:pPr latinLnBrk="0"/>
            <a:r>
              <a:rPr lang="en-US" sz="1400" b="1" dirty="0" smtClean="0"/>
              <a:t>   A: </a:t>
            </a:r>
            <a:r>
              <a:rPr lang="en-GB" sz="1400" b="1" dirty="0" smtClean="0"/>
              <a:t>Your device is not faulty.</a:t>
            </a:r>
            <a:endParaRPr lang="en-US" sz="1400" b="1" dirty="0" smtClean="0"/>
          </a:p>
          <a:p>
            <a:pPr latinLnBrk="0"/>
            <a:r>
              <a:rPr lang="en-US" sz="1400" dirty="0" smtClean="0"/>
              <a:t>     </a:t>
            </a:r>
          </a:p>
          <a:p>
            <a:pPr latinLnBrk="0"/>
            <a:r>
              <a:rPr lang="en-US" sz="1400" dirty="0" smtClean="0"/>
              <a:t>       The "Turn Over" motion sensor function </a:t>
            </a:r>
          </a:p>
          <a:p>
            <a:pPr latinLnBrk="0"/>
            <a:r>
              <a:rPr lang="en-US" sz="1400" dirty="0" smtClean="0"/>
              <a:t>        works with specific applications which </a:t>
            </a:r>
          </a:p>
          <a:p>
            <a:pPr latinLnBrk="0"/>
            <a:r>
              <a:rPr lang="en-US" sz="1400" dirty="0" smtClean="0"/>
              <a:t>       are created by Samsung.</a:t>
            </a:r>
          </a:p>
          <a:p>
            <a:pPr latinLnBrk="0"/>
            <a:r>
              <a:rPr lang="en-US" sz="1400" dirty="0" smtClean="0"/>
              <a:t> </a:t>
            </a:r>
          </a:p>
          <a:p>
            <a:pPr latinLnBrk="0"/>
            <a:r>
              <a:rPr lang="en-US" sz="1400" dirty="0" smtClean="0"/>
              <a:t>      "Play music" is made by Google. So the motion function</a:t>
            </a:r>
          </a:p>
          <a:p>
            <a:pPr latinLnBrk="0"/>
            <a:r>
              <a:rPr lang="en-US" sz="1400" dirty="0" smtClean="0"/>
              <a:t>       is not compatible.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      But "Music Player" application already which is </a:t>
            </a:r>
          </a:p>
          <a:p>
            <a:pPr latinLnBrk="0"/>
            <a:r>
              <a:rPr lang="en-US" sz="1400" dirty="0" smtClean="0"/>
              <a:t>      made by Samsung can use the "Turn Over" motion.</a:t>
            </a:r>
          </a:p>
          <a:p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17</a:t>
            </a:fld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2283" y="857232"/>
            <a:ext cx="1848459" cy="32861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643314"/>
            <a:ext cx="1723418" cy="306385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58016" y="3286124"/>
            <a:ext cx="178595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Elbow Connector 8"/>
          <p:cNvCxnSpPr/>
          <p:nvPr/>
        </p:nvCxnSpPr>
        <p:spPr>
          <a:xfrm rot="16200000" flipH="1">
            <a:off x="4714876" y="1285860"/>
            <a:ext cx="2143140" cy="214314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786446" y="4000504"/>
            <a:ext cx="642942" cy="6429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4572000" y="4429132"/>
            <a:ext cx="1214446" cy="214314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ChatON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atinLnBrk="0"/>
            <a:r>
              <a:rPr lang="en-US" sz="1400" b="1" dirty="0" smtClean="0"/>
              <a:t>Q: I can not upload a video file which downloaded from "ChatON" to Youtube.</a:t>
            </a:r>
          </a:p>
          <a:p>
            <a:pPr latinLnBrk="0"/>
            <a:r>
              <a:rPr lang="en-US" sz="1400" b="1" dirty="0" smtClean="0"/>
              <a:t>      What should I do?</a:t>
            </a:r>
          </a:p>
          <a:p>
            <a:pPr latinLnBrk="0"/>
            <a:r>
              <a:rPr lang="en-US" sz="1400" dirty="0" smtClean="0"/>
              <a:t> </a:t>
            </a:r>
          </a:p>
          <a:p>
            <a:pPr latinLnBrk="0"/>
            <a:r>
              <a:rPr lang="en-US" sz="1400" dirty="0" smtClean="0"/>
              <a:t>     A: </a:t>
            </a:r>
            <a:r>
              <a:rPr lang="en-GB" sz="1400" b="1" dirty="0" smtClean="0"/>
              <a:t>Your device is not faulty.</a:t>
            </a:r>
            <a:endParaRPr lang="en-US" sz="1400" b="1" dirty="0" smtClean="0"/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      A video file which has been downloaded from "ChatON" has a different internal format  which is not </a:t>
            </a:r>
          </a:p>
          <a:p>
            <a:pPr latinLnBrk="0"/>
            <a:r>
              <a:rPr lang="en-US" sz="1400" dirty="0" smtClean="0"/>
              <a:t>      compatible with Youtube.</a:t>
            </a:r>
          </a:p>
          <a:p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USB Connection (MTP Mode) (1/2)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9144032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How do I use the MTP mode when connecting my mobile to PC? 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Don’t need to set any menu, your mobile will </a:t>
            </a:r>
            <a:r>
              <a:rPr lang="en-US" sz="1400" b="1" dirty="0" smtClean="0">
                <a:solidFill>
                  <a:srgbClr val="FF0000"/>
                </a:solidFill>
              </a:rPr>
              <a:t>automatically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be recognized </a:t>
            </a:r>
            <a:r>
              <a:rPr lang="en-US" altLang="ko-KR" sz="1400" b="1" dirty="0" smtClean="0"/>
              <a:t>as an MTP device. </a:t>
            </a:r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r>
              <a:rPr lang="en-US" altLang="ko-KR" sz="1400" dirty="0" smtClean="0"/>
              <a:t>       When connect your mobile to a PC with a USB cable</a:t>
            </a:r>
            <a:r>
              <a:rPr lang="en-US" altLang="ko-KR" sz="1400" b="1" dirty="0" smtClean="0"/>
              <a:t>, tap and hold </a:t>
            </a:r>
            <a:r>
              <a:rPr lang="en-US" altLang="ko-KR" sz="1400" dirty="0" smtClean="0"/>
              <a:t>on the status bar at the top of the </a:t>
            </a:r>
          </a:p>
          <a:p>
            <a:pPr latinLnBrk="0"/>
            <a:r>
              <a:rPr lang="en-US" altLang="ko-KR" sz="1400" dirty="0" smtClean="0"/>
              <a:t>       screen and “</a:t>
            </a:r>
            <a:r>
              <a:rPr lang="en-US" altLang="ko-KR" sz="1400" b="1" dirty="0" smtClean="0"/>
              <a:t>drag down</a:t>
            </a:r>
            <a:r>
              <a:rPr lang="en-US" altLang="ko-KR" sz="1400" dirty="0" smtClean="0"/>
              <a:t>”.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The below comment “Connected as a media device”</a:t>
            </a:r>
          </a:p>
          <a:p>
            <a:pPr latinLnBrk="0"/>
            <a:r>
              <a:rPr lang="en-US" altLang="ko-KR" sz="1400" dirty="0" smtClean="0"/>
              <a:t>       will be displayed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Your device has been recognized as an MTP device.</a:t>
            </a:r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</a:t>
            </a:r>
            <a:endParaRPr lang="ko-KR" altLang="en-US" sz="1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357430"/>
            <a:ext cx="1857388" cy="40630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232119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429166" y="5224640"/>
            <a:ext cx="20882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71538" y="6000768"/>
            <a:ext cx="864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Mobile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72264" y="5072074"/>
            <a:ext cx="236144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Device memory as shown on the PC</a:t>
            </a:r>
            <a:endParaRPr lang="ko-KR" altLang="en-US" sz="14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1880707" cy="176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857620" y="5929330"/>
            <a:ext cx="2361444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Pop up shown on PC when device connected via USB</a:t>
            </a:r>
            <a:endParaRPr lang="ko-KR" alt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642910" y="4000504"/>
            <a:ext cx="1785950" cy="1428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643174" y="4357694"/>
            <a:ext cx="1000595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ko-KR" sz="1400" dirty="0" smtClean="0"/>
              <a:t>Status bar</a:t>
            </a:r>
          </a:p>
        </p:txBody>
      </p:sp>
      <p:cxnSp>
        <p:nvCxnSpPr>
          <p:cNvPr id="17" name="Elbow Connector 16"/>
          <p:cNvCxnSpPr>
            <a:stCxn id="15" idx="1"/>
          </p:cNvCxnSpPr>
          <p:nvPr/>
        </p:nvCxnSpPr>
        <p:spPr>
          <a:xfrm rot="10800000">
            <a:off x="2143108" y="4071943"/>
            <a:ext cx="500066" cy="439641"/>
          </a:xfrm>
          <a:prstGeom prst="bentConnector3">
            <a:avLst>
              <a:gd name="adj1" fmla="val 50000"/>
            </a:avLst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54"/>
          <p:cNvGraphicFramePr>
            <a:graphicFrameLocks noGrp="1"/>
          </p:cNvGraphicFramePr>
          <p:nvPr/>
        </p:nvGraphicFramePr>
        <p:xfrm>
          <a:off x="144493" y="785795"/>
          <a:ext cx="8785225" cy="5882704"/>
        </p:xfrm>
        <a:graphic>
          <a:graphicData uri="http://schemas.openxmlformats.org/drawingml/2006/table">
            <a:tbl>
              <a:tblPr/>
              <a:tblGrid>
                <a:gridCol w="857250"/>
                <a:gridCol w="714375"/>
                <a:gridCol w="7213600"/>
              </a:tblGrid>
              <a:tr h="243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Date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Version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Comments</a:t>
                      </a:r>
                      <a:endParaRPr kumimoji="1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70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2012-06-01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V1.0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Initial version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 </a:t>
                      </a:r>
                      <a:r>
                        <a:rPr lang="en-US" altLang="ko-KR" sz="1000" dirty="0" smtClean="0">
                          <a:ea typeface="맑은 고딕" pitchFamily="50" charset="-127"/>
                        </a:rPr>
                        <a:t>Regarding proximity sensor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4 </a:t>
                      </a:r>
                      <a:r>
                        <a:rPr lang="en-US" altLang="ko-KR" sz="1000" dirty="0" smtClean="0">
                          <a:ea typeface="맑은 고딕" pitchFamily="50" charset="-127"/>
                        </a:rPr>
                        <a:t>Regarding S-Voice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5 </a:t>
                      </a:r>
                      <a:r>
                        <a:rPr lang="en-US" altLang="ko-KR" sz="1000" dirty="0" smtClean="0"/>
                        <a:t>Dropbox – Error for sharing my contacts 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6 </a:t>
                      </a:r>
                      <a:r>
                        <a:rPr lang="en-US" altLang="ko-KR" sz="1000" dirty="0" smtClean="0"/>
                        <a:t>Dropbox – How to use the fully storage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7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Motion</a:t>
                      </a:r>
                      <a:r>
                        <a:rPr lang="en-US" altLang="ko-KR" sz="1000" b="0" dirty="0" smtClean="0"/>
                        <a:t> 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ChatOn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9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Mass storage Mode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2012.06.01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V2.0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ECC HP Review for local English and Grammar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5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S Voice error message – slide updated with further notes and pictures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5 and 6 added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further pictures regarding S voice error message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Dropbox slide redrafted for clarity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Slides 9 to 13 added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showing pictures of steps for Dropbox FAQ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14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pictures added for Turn over motion and Music Player app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16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text added regarding Tap and hold on Status bar to see Mass Storage device setting. Extra picture added for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Portable device pop up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2012.06.08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V3.0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HQ additions: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17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USB Connection(MTP Mode) .</a:t>
                      </a:r>
                      <a:r>
                        <a:rPr lang="en-US" altLang="ko-KR" sz="1000" baseline="0" dirty="0" smtClean="0"/>
                        <a:t> We changed a comment. Because MTP mode is different Mass storage mode.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18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USB Connection(MTP Mode) .</a:t>
                      </a:r>
                      <a:r>
                        <a:rPr lang="en-US" altLang="ko-KR" sz="1000" baseline="0" dirty="0" smtClean="0"/>
                        <a:t> We changed a comment. Because MTP mode is different Mass storage mode.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19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Regarding “AllShare Cast” function.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20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b="0" dirty="0" smtClean="0"/>
                        <a:t>Display noise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21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Swype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22~ 24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00" b="0" dirty="0" smtClean="0"/>
                        <a:t>SMS transfer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25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Kies for MAC OS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26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Incognito Pages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27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– </a:t>
                      </a:r>
                      <a:r>
                        <a:rPr lang="en-US" altLang="ko-KR" sz="1000" dirty="0" smtClean="0"/>
                        <a:t>Capture Feature 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ko-KR" dirty="0" smtClean="0">
                <a:ea typeface="굴림" pitchFamily="50" charset="-127"/>
                <a:cs typeface="Arial" charset="0"/>
              </a:rPr>
              <a:t>Revision History: </a:t>
            </a:r>
            <a:r>
              <a:rPr lang="en-US" altLang="ko-KR" sz="1700" dirty="0" smtClean="0">
                <a:ea typeface="굴림" pitchFamily="50" charset="-127"/>
                <a:cs typeface="Arial" charset="0"/>
              </a:rPr>
              <a:t>This version repla</a:t>
            </a:r>
            <a:r>
              <a:rPr lang="en-US" altLang="ko-KR" sz="1700" dirty="0" smtClean="0">
                <a:solidFill>
                  <a:srgbClr val="FFFFFF"/>
                </a:solidFill>
                <a:ea typeface="굴림" pitchFamily="50" charset="-127"/>
                <a:cs typeface="Arial" charset="0"/>
              </a:rPr>
              <a:t>ces all previous versions</a:t>
            </a:r>
            <a:endParaRPr lang="ko-KR" altLang="en-US" sz="1700" dirty="0" smtClean="0">
              <a:ea typeface="굴림" pitchFamily="50" charset="-127"/>
              <a:cs typeface="Arial" charset="0"/>
            </a:endParaRPr>
          </a:p>
        </p:txBody>
      </p:sp>
      <p:sp>
        <p:nvSpPr>
          <p:cNvPr id="5123" name="슬라이드 번호 개체 틀 3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84DF4-196A-463A-8AE4-7D0CC174AC06}" type="slidenum">
              <a:rPr lang="ko-KR" altLang="en-US" smtClean="0"/>
              <a:pPr/>
              <a:t>2</a:t>
            </a:fld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USB Connection (MTP Mode) (2/2)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1418500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</a:t>
            </a:r>
            <a:r>
              <a:rPr lang="en-US" altLang="ko-KR" sz="1400" b="1" dirty="0" smtClean="0"/>
              <a:t>What is the difference between MTP (Media Transfer protocol) mode and UMS (USB Mass </a:t>
            </a:r>
          </a:p>
          <a:p>
            <a:pPr latinLnBrk="0"/>
            <a:r>
              <a:rPr lang="en-US" altLang="ko-KR" sz="1400" b="1" dirty="0" smtClean="0"/>
              <a:t>           Storage) mode?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Both MTP and UMS mode have similar function to enable the transfer files between device and </a:t>
            </a:r>
          </a:p>
          <a:p>
            <a:pPr latinLnBrk="0"/>
            <a:r>
              <a:rPr lang="en-US" sz="1400" b="1" dirty="0" smtClean="0"/>
              <a:t>           PC.</a:t>
            </a:r>
          </a:p>
          <a:p>
            <a:pPr latinLnBrk="0"/>
            <a:r>
              <a:rPr lang="en-US" sz="1400" b="1" dirty="0" smtClean="0"/>
              <a:t>           But they have different features. Please refer to the below table.</a:t>
            </a:r>
            <a:r>
              <a:rPr lang="en-US" altLang="ko-KR" sz="1400" b="1" dirty="0" smtClean="0"/>
              <a:t>          </a:t>
            </a:r>
          </a:p>
          <a:p>
            <a:pPr latinLnBrk="0"/>
            <a:r>
              <a:rPr lang="en-US" altLang="ko-KR" sz="1400" dirty="0" smtClean="0"/>
              <a:t>          </a:t>
            </a:r>
            <a:endParaRPr lang="ko-KR" altLang="en-US" sz="14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20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428596" y="2714620"/>
          <a:ext cx="8136904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8452"/>
                <a:gridCol w="4068452"/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MTP</a:t>
                      </a:r>
                      <a:r>
                        <a:rPr lang="en-US" altLang="ko-KR" baseline="0" dirty="0" smtClean="0"/>
                        <a:t> Mode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UMS Mode</a:t>
                      </a:r>
                      <a:endParaRPr lang="ko-KR" altLang="en-US" dirty="0"/>
                    </a:p>
                  </a:txBody>
                  <a:tcPr/>
                </a:tc>
              </a:tr>
              <a:tr h="136815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Can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transfer files (pictures, videos etc.) through this </a:t>
                      </a:r>
                    </a:p>
                    <a:p>
                      <a:pPr latinLnBrk="1"/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function</a:t>
                      </a:r>
                      <a:r>
                        <a:rPr lang="en-US" altLang="ko-KR" sz="1100" baseline="0" dirty="0" smtClean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latinLnBrk="1"/>
                      <a:endParaRPr lang="en-US" altLang="ko-KR" sz="1100" dirty="0" smtClean="0">
                        <a:solidFill>
                          <a:schemeClr val="accent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More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stable system than UMS.</a:t>
                      </a:r>
                    </a:p>
                    <a:p>
                      <a:pPr latinLnBrk="1"/>
                      <a:endParaRPr lang="en-US" altLang="ko-KR" sz="11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While in MTP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mode, you can use other functions on  the </a:t>
                      </a:r>
                    </a:p>
                    <a:p>
                      <a:pPr latinLnBrk="1"/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mobile device.</a:t>
                      </a:r>
                    </a:p>
                    <a:p>
                      <a:pPr latinLnBrk="1"/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Supports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MSDRM. </a:t>
                      </a:r>
                    </a:p>
                    <a:p>
                      <a:pPr latinLnBrk="1"/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en-US" altLang="ko-KR" sz="1100" b="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GB" sz="1100" b="0" dirty="0" smtClean="0"/>
                        <a:t>Windows Media Digital Rights Management)</a:t>
                      </a:r>
                      <a:endParaRPr lang="en-US" altLang="ko-KR" sz="1100" b="0" baseline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No limitation for file size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to be transferred.</a:t>
                      </a:r>
                    </a:p>
                    <a:p>
                      <a:pPr latinLnBrk="1"/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Service Pack 3 or greater required for Windows XP OS.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Can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transfer files (pictures, videos etc.) through this </a:t>
                      </a:r>
                    </a:p>
                    <a:p>
                      <a:pPr latinLnBrk="1"/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function</a:t>
                      </a:r>
                      <a:r>
                        <a:rPr lang="en-US" altLang="ko-KR" sz="1100" baseline="0" dirty="0" smtClean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solidFill>
                          <a:schemeClr val="accent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 smtClean="0">
                        <a:solidFill>
                          <a:schemeClr val="accent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While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in UMS mode, you cannot use other functions on  the </a:t>
                      </a:r>
                    </a:p>
                    <a:p>
                      <a:pPr latinLnBrk="1"/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mobile device.</a:t>
                      </a:r>
                    </a:p>
                    <a:p>
                      <a:pPr latinLnBrk="1"/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Limitation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for file size that can be transferred – Only files up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to 4GB in size can be transferred.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ㆍ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Can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play mp3 files through Car-kit.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AllShare Cast Function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-32" y="978918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</a:t>
            </a:r>
            <a:r>
              <a:rPr lang="en-US" altLang="ko-KR" sz="1400" b="1" dirty="0" smtClean="0"/>
              <a:t>Where can I find "AllShare Cast" menu on my phone?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“AllShare Cast” is not currently supported on the GT-I9300 device at this time.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However it is expected that the “AllShare Cast" function will be supported from the </a:t>
            </a:r>
          </a:p>
          <a:p>
            <a:pPr latinLnBrk="0"/>
            <a:r>
              <a:rPr lang="en-US" altLang="ko-KR" sz="1400" b="1" dirty="0" smtClean="0"/>
              <a:t>          end of June 2012.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          Samsung will release new firmware for your device with the AllShare Cast function </a:t>
            </a:r>
          </a:p>
          <a:p>
            <a:pPr latinLnBrk="0"/>
            <a:r>
              <a:rPr lang="en-US" altLang="ko-KR" sz="1400" b="1" dirty="0" smtClean="0"/>
              <a:t>          supported in due course.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(see next slide for advice on how to update SW via KIES)</a:t>
            </a:r>
            <a:endParaRPr lang="ko-KR" altLang="en-US" sz="14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 dirty="0" smtClean="0">
                <a:ea typeface="굴림" pitchFamily="50" charset="-127"/>
              </a:rPr>
              <a:t>Instructions for KIES </a:t>
            </a:r>
            <a:endParaRPr lang="ko-KR" altLang="en-US" dirty="0" smtClean="0">
              <a:ea typeface="굴림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988D26C-C47F-4070-90C4-3A8B9D709A2D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  <p:sp>
        <p:nvSpPr>
          <p:cNvPr id="7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3378206"/>
          </a:xfrm>
        </p:spPr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>
              <a:buAutoNum type="arabicParenR"/>
            </a:pPr>
            <a:endParaRPr lang="en-US" altLang="ko-KR" sz="1300" dirty="0" smtClean="0"/>
          </a:p>
          <a:p>
            <a:pPr marL="228600" indent="-228600">
              <a:buAutoNum type="arabicParenR"/>
            </a:pPr>
            <a:endParaRPr lang="en-US" altLang="ko-KR" sz="13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14282" y="928670"/>
            <a:ext cx="80724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endParaRPr lang="en-US" altLang="ko-KR" sz="1400" dirty="0" smtClean="0">
              <a:latin typeface="Arial" charset="0"/>
              <a:cs typeface="Arial" charset="0"/>
            </a:endParaRPr>
          </a:p>
          <a:p>
            <a:pPr marL="228600" indent="-228600"/>
            <a:r>
              <a:rPr lang="en-US" altLang="ko-KR" sz="1400" dirty="0" smtClean="0">
                <a:latin typeface="Arial" charset="0"/>
                <a:cs typeface="Arial" charset="0"/>
              </a:rPr>
              <a:t> A)  To find instructions on how to update your SW via Kies please download </a:t>
            </a:r>
          </a:p>
          <a:p>
            <a:pPr marL="228600" indent="-228600"/>
            <a:r>
              <a:rPr lang="en-US" altLang="ko-KR" sz="1400" dirty="0" smtClean="0">
                <a:latin typeface="Arial" charset="0"/>
                <a:cs typeface="Arial" charset="0"/>
              </a:rPr>
              <a:t>       and install the Kies SW tool from </a:t>
            </a:r>
            <a:r>
              <a:rPr lang="en-US" altLang="ko-KR" sz="1400" dirty="0" smtClean="0">
                <a:latin typeface="Arial" charset="0"/>
                <a:cs typeface="Arial" charset="0"/>
                <a:hlinkClick r:id="rId2"/>
              </a:rPr>
              <a:t>www.samsung.com</a:t>
            </a:r>
            <a:r>
              <a:rPr lang="en-US" altLang="ko-KR" sz="1400" dirty="0" smtClean="0">
                <a:latin typeface="Arial" charset="0"/>
                <a:cs typeface="Arial" charset="0"/>
              </a:rPr>
              <a:t>.</a:t>
            </a: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r>
              <a:rPr lang="en-US" sz="1400" dirty="0" smtClean="0">
                <a:latin typeface="Arial" charset="0"/>
                <a:cs typeface="Arial" charset="0"/>
              </a:rPr>
              <a:t>Once the Kies SW is installed and running, Click on </a:t>
            </a:r>
            <a:r>
              <a:rPr lang="en-US" sz="1400" b="1" dirty="0" smtClean="0">
                <a:latin typeface="Arial" charset="0"/>
                <a:cs typeface="Arial" charset="0"/>
              </a:rPr>
              <a:t>Help</a:t>
            </a:r>
            <a:r>
              <a:rPr lang="en-US" sz="1400" dirty="0" smtClean="0">
                <a:latin typeface="Arial" charset="0"/>
                <a:cs typeface="Arial" charset="0"/>
              </a:rPr>
              <a:t>, then </a:t>
            </a:r>
            <a:r>
              <a:rPr lang="en-US" sz="1400" b="1" dirty="0" smtClean="0">
                <a:latin typeface="Arial" charset="0"/>
                <a:cs typeface="Arial" charset="0"/>
              </a:rPr>
              <a:t>Kies help</a:t>
            </a:r>
            <a:r>
              <a:rPr lang="en-US" sz="1400" dirty="0" smtClean="0">
                <a:latin typeface="Arial" charset="0"/>
                <a:cs typeface="Arial" charset="0"/>
              </a:rPr>
              <a:t>.</a:t>
            </a: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r>
              <a:rPr lang="en-US" sz="1400" dirty="0" smtClean="0">
                <a:latin typeface="Arial" charset="0"/>
                <a:cs typeface="Arial" charset="0"/>
              </a:rPr>
              <a:t>Then select </a:t>
            </a:r>
          </a:p>
          <a:p>
            <a:pPr marL="228600" indent="-228600"/>
            <a:r>
              <a:rPr lang="en-US" sz="1400" b="1" dirty="0" smtClean="0">
                <a:latin typeface="Arial" charset="0"/>
                <a:cs typeface="Arial" charset="0"/>
              </a:rPr>
              <a:t>Connected Devices </a:t>
            </a:r>
            <a:r>
              <a:rPr lang="en-US" sz="1400" dirty="0" smtClean="0">
                <a:latin typeface="Arial" charset="0"/>
                <a:cs typeface="Arial" charset="0"/>
              </a:rPr>
              <a:t>&gt; </a:t>
            </a:r>
          </a:p>
          <a:p>
            <a:pPr marL="228600" indent="-228600"/>
            <a:r>
              <a:rPr lang="en-US" sz="1400" b="1" dirty="0" smtClean="0">
                <a:latin typeface="Arial" charset="0"/>
                <a:cs typeface="Arial" charset="0"/>
              </a:rPr>
              <a:t>Managing the firmware of a device </a:t>
            </a:r>
            <a:r>
              <a:rPr lang="en-US" sz="1400" dirty="0" smtClean="0">
                <a:latin typeface="Arial" charset="0"/>
                <a:cs typeface="Arial" charset="0"/>
              </a:rPr>
              <a:t>&gt; </a:t>
            </a:r>
          </a:p>
          <a:p>
            <a:pPr marL="228600" indent="-228600"/>
            <a:r>
              <a:rPr lang="en-US" sz="1400" b="1" dirty="0" smtClean="0">
                <a:latin typeface="Arial" charset="0"/>
                <a:cs typeface="Arial" charset="0"/>
              </a:rPr>
              <a:t>Upgrading the firmware of a device</a:t>
            </a:r>
            <a:r>
              <a:rPr lang="en-US" sz="1400" dirty="0" smtClean="0">
                <a:latin typeface="Arial" charset="0"/>
                <a:cs typeface="Arial" charset="0"/>
              </a:rPr>
              <a:t>.</a:t>
            </a:r>
          </a:p>
          <a:p>
            <a:pPr marL="228600" indent="-228600"/>
            <a:endParaRPr lang="en-US" sz="1400" dirty="0" smtClean="0">
              <a:latin typeface="Arial" charset="0"/>
              <a:cs typeface="Arial" charset="0"/>
            </a:endParaRPr>
          </a:p>
          <a:p>
            <a:pPr marL="228600" indent="-228600"/>
            <a:r>
              <a:rPr lang="en-US" sz="1400" dirty="0" smtClean="0">
                <a:latin typeface="Arial" charset="0"/>
                <a:cs typeface="Arial" charset="0"/>
              </a:rPr>
              <a:t>Instructions on how to upgrade </a:t>
            </a:r>
          </a:p>
          <a:p>
            <a:pPr marL="228600" indent="-228600"/>
            <a:r>
              <a:rPr lang="en-US" sz="1400" dirty="0" smtClean="0">
                <a:latin typeface="Arial" charset="0"/>
                <a:cs typeface="Arial" charset="0"/>
              </a:rPr>
              <a:t>the firmware will be displayed.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00526" y="763769"/>
            <a:ext cx="305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Q) How to update my SW via KIES?</a:t>
            </a:r>
            <a:endParaRPr lang="en-GB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6306453" cy="107157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429024"/>
            <a:ext cx="4558822" cy="33575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643306" y="4786322"/>
            <a:ext cx="121444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786182" y="5715016"/>
            <a:ext cx="171451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38582" y="5929330"/>
            <a:ext cx="1714512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2285984" y="4071942"/>
            <a:ext cx="1785950" cy="714380"/>
          </a:xfrm>
          <a:prstGeom prst="bentConnector3">
            <a:avLst>
              <a:gd name="adj1" fmla="val 113288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14" idx="1"/>
          </p:cNvCxnSpPr>
          <p:nvPr/>
        </p:nvCxnSpPr>
        <p:spPr>
          <a:xfrm rot="16200000" flipH="1">
            <a:off x="2826531" y="4888717"/>
            <a:ext cx="1428760" cy="795342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hape 16"/>
          <p:cNvCxnSpPr>
            <a:endCxn id="13" idx="1"/>
          </p:cNvCxnSpPr>
          <p:nvPr/>
        </p:nvCxnSpPr>
        <p:spPr>
          <a:xfrm rot="16200000" flipH="1">
            <a:off x="2839629" y="4875619"/>
            <a:ext cx="1535917" cy="35719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Display noise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Sometimes an “Atypical” form or mark is displayed when the screen appears very dark or </a:t>
            </a:r>
          </a:p>
          <a:p>
            <a:pPr latinLnBrk="0"/>
            <a:r>
              <a:rPr lang="en-US" sz="1400" b="1" dirty="0" smtClean="0"/>
              <a:t>            black. Why does it happen and is my device faulty? 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Your device is not faulty. </a:t>
            </a:r>
          </a:p>
          <a:p>
            <a:pPr latinLnBrk="0"/>
            <a:r>
              <a:rPr lang="en-US" sz="1400" b="1" dirty="0" smtClean="0"/>
              <a:t>           This phenomenon occurs due to the way in which the OCTA LCD display functions in an </a:t>
            </a:r>
          </a:p>
          <a:p>
            <a:pPr latinLnBrk="0"/>
            <a:r>
              <a:rPr lang="en-US" sz="1400" b="1" dirty="0" smtClean="0"/>
              <a:t>           abnormally dark environment (e.g. like a dark room)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      </a:t>
            </a:r>
            <a:endParaRPr lang="ko-KR" altLang="en-US" sz="14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23</a:t>
            </a:fld>
            <a:endParaRPr lang="ko-KR" altLang="en-US"/>
          </a:p>
        </p:txBody>
      </p:sp>
      <p:pic>
        <p:nvPicPr>
          <p:cNvPr id="16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73891"/>
            <a:ext cx="2808312" cy="394125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2" cstate="print"/>
          <a:srcRect l="26190" t="33931" r="44445" b="47973"/>
          <a:stretch>
            <a:fillRect/>
          </a:stretch>
        </p:blipFill>
        <p:spPr bwMode="auto">
          <a:xfrm>
            <a:off x="4427984" y="2773892"/>
            <a:ext cx="2664296" cy="23042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" name="직사각형 18"/>
          <p:cNvSpPr/>
          <p:nvPr/>
        </p:nvSpPr>
        <p:spPr>
          <a:xfrm>
            <a:off x="4499992" y="3846031"/>
            <a:ext cx="2520280" cy="936104"/>
          </a:xfrm>
          <a:prstGeom prst="rect">
            <a:avLst/>
          </a:prstGeom>
          <a:noFill/>
          <a:ln w="635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위쪽 화살표 19"/>
          <p:cNvSpPr/>
          <p:nvPr/>
        </p:nvSpPr>
        <p:spPr>
          <a:xfrm rot="5085605">
            <a:off x="3552293" y="3949556"/>
            <a:ext cx="648072" cy="903884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Swype (1/2)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200" b="1" dirty="0" smtClean="0"/>
              <a:t>      Q: </a:t>
            </a:r>
            <a:r>
              <a:rPr lang="en-US" altLang="ko-KR" sz="1200" b="1" dirty="0" smtClean="0"/>
              <a:t>Can I use the "Swype" function in my GT-I9300, Galaxy S3 device?</a:t>
            </a:r>
          </a:p>
          <a:p>
            <a:pPr latinLnBrk="0"/>
            <a:endParaRPr lang="en-US" sz="1200" dirty="0" smtClean="0"/>
          </a:p>
          <a:p>
            <a:r>
              <a:rPr lang="en-US" sz="1200" dirty="0" smtClean="0"/>
              <a:t>      </a:t>
            </a:r>
            <a:r>
              <a:rPr lang="en-US" sz="1200" b="1" dirty="0" smtClean="0"/>
              <a:t>A: Yes, y</a:t>
            </a:r>
            <a:r>
              <a:rPr lang="en-US" altLang="ko-KR" sz="1200" b="1" dirty="0" smtClean="0"/>
              <a:t>ou can use “Swype" function but the name used is different from previous models.</a:t>
            </a:r>
          </a:p>
          <a:p>
            <a:r>
              <a:rPr lang="en-US" altLang="ko-KR" sz="1200" b="1" dirty="0" smtClean="0"/>
              <a:t>         </a:t>
            </a:r>
          </a:p>
          <a:p>
            <a:r>
              <a:rPr lang="en-US" altLang="ko-KR" sz="1200" b="1" dirty="0" smtClean="0"/>
              <a:t>          To access the “Swype” feature please see the steps below:</a:t>
            </a:r>
          </a:p>
          <a:p>
            <a:r>
              <a:rPr lang="en-US" altLang="ko-KR" sz="1200" b="1" dirty="0" smtClean="0"/>
              <a:t>            1. Tap on “Apps”</a:t>
            </a:r>
          </a:p>
          <a:p>
            <a:r>
              <a:rPr lang="en-US" altLang="ko-KR" sz="1200" b="1" dirty="0" smtClean="0"/>
              <a:t>            2. Tap on “Settings”</a:t>
            </a:r>
          </a:p>
          <a:p>
            <a:r>
              <a:rPr lang="en-US" altLang="ko-KR" sz="1200" b="1" dirty="0" smtClean="0"/>
              <a:t>            3. Select “Language and input”</a:t>
            </a:r>
          </a:p>
          <a:p>
            <a:r>
              <a:rPr lang="en-US" altLang="ko-KR" sz="1200" b="1" dirty="0" smtClean="0"/>
              <a:t>            4. Tap in the settings icon next to Samsung Keyboard</a:t>
            </a:r>
          </a:p>
          <a:p>
            <a:r>
              <a:rPr lang="en-US" altLang="ko-KR" sz="1200" b="1" dirty="0" smtClean="0"/>
              <a:t>            5. Select “Continuous Input” (See note below)</a:t>
            </a:r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r>
              <a:rPr lang="en-US" altLang="ko-KR" sz="1200" b="1" dirty="0" smtClean="0"/>
              <a:t>Note: The name used for the “Swype” feature will change depending for the Language setting selected. </a:t>
            </a:r>
          </a:p>
          <a:p>
            <a:pPr latinLnBrk="0"/>
            <a:r>
              <a:rPr lang="en-US" altLang="ko-KR" sz="1200" dirty="0" smtClean="0"/>
              <a:t>       </a:t>
            </a:r>
          </a:p>
          <a:p>
            <a:pPr latinLnBrk="0"/>
            <a:r>
              <a:rPr lang="ko-KR" altLang="en-US" sz="1200" dirty="0" smtClean="0"/>
              <a:t>  </a:t>
            </a:r>
            <a:r>
              <a:rPr lang="en-US" altLang="ko-KR" sz="1200" dirty="0" smtClean="0"/>
              <a:t>example)  if language setting is Korean  select: </a:t>
            </a:r>
            <a:r>
              <a:rPr lang="ko-KR" altLang="en-US" sz="1200" b="1" dirty="0" smtClean="0"/>
              <a:t>연속입력</a:t>
            </a:r>
            <a:endParaRPr lang="en-US" altLang="ko-KR" sz="1200" b="1" dirty="0" smtClean="0"/>
          </a:p>
          <a:p>
            <a:pPr latinLnBrk="0"/>
            <a:r>
              <a:rPr lang="en-US" altLang="ko-KR" sz="1200" dirty="0" smtClean="0"/>
              <a:t>                   if language setting is English  select: </a:t>
            </a:r>
            <a:r>
              <a:rPr lang="en-US" altLang="ko-KR" sz="1200" b="1" dirty="0" smtClean="0"/>
              <a:t>Continuous input</a:t>
            </a:r>
          </a:p>
          <a:p>
            <a:pPr latinLnBrk="0"/>
            <a:r>
              <a:rPr lang="en-US" altLang="ko-KR" sz="1200" dirty="0" smtClean="0"/>
              <a:t>                   if language setting is Deutsch select: </a:t>
            </a:r>
            <a:r>
              <a:rPr lang="en-US" altLang="ko-KR" sz="1200" b="1" dirty="0" smtClean="0"/>
              <a:t>T9 Trace.</a:t>
            </a:r>
            <a:endParaRPr lang="ko-KR" altLang="en-US" sz="1200" b="1" dirty="0" smtClean="0"/>
          </a:p>
          <a:p>
            <a:pPr latinLnBrk="0"/>
            <a:endParaRPr lang="ko-KR" altLang="en-US" sz="1200" dirty="0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146864"/>
            <a:ext cx="1371600" cy="228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146864"/>
            <a:ext cx="1371600" cy="228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146864"/>
            <a:ext cx="1371600" cy="228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146864"/>
            <a:ext cx="1371600" cy="228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146864"/>
            <a:ext cx="1371600" cy="228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Rectangle 13"/>
          <p:cNvSpPr/>
          <p:nvPr/>
        </p:nvSpPr>
        <p:spPr>
          <a:xfrm>
            <a:off x="3331169" y="3699193"/>
            <a:ext cx="1312269" cy="301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3"/>
          <p:cNvSpPr/>
          <p:nvPr/>
        </p:nvSpPr>
        <p:spPr>
          <a:xfrm>
            <a:off x="5786446" y="4143380"/>
            <a:ext cx="42862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3"/>
          <p:cNvSpPr/>
          <p:nvPr/>
        </p:nvSpPr>
        <p:spPr>
          <a:xfrm>
            <a:off x="7215206" y="4071942"/>
            <a:ext cx="42862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857356" y="4786322"/>
            <a:ext cx="294706" cy="315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3"/>
          <p:cNvSpPr/>
          <p:nvPr/>
        </p:nvSpPr>
        <p:spPr>
          <a:xfrm>
            <a:off x="1357290" y="5000636"/>
            <a:ext cx="294706" cy="315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86512" y="6143644"/>
            <a:ext cx="163378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See next slide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42910" y="4786322"/>
            <a:ext cx="1077539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1. Tap on </a:t>
            </a:r>
            <a:r>
              <a:rPr lang="en-GB" sz="1000" b="1" dirty="0" smtClean="0"/>
              <a:t>Apps</a:t>
            </a:r>
            <a:endParaRPr lang="en-GB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28794" y="4572008"/>
            <a:ext cx="1261884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2. Tap on </a:t>
            </a:r>
            <a:r>
              <a:rPr lang="en-GB" sz="1000" b="1" dirty="0" smtClean="0"/>
              <a:t>Settings</a:t>
            </a:r>
            <a:endParaRPr lang="en-GB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86116" y="4000504"/>
            <a:ext cx="140134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3. Tap on</a:t>
            </a:r>
          </a:p>
          <a:p>
            <a:r>
              <a:rPr lang="en-GB" sz="1000" b="1" dirty="0" smtClean="0"/>
              <a:t>Language and Input</a:t>
            </a:r>
            <a:endParaRPr lang="en-GB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14876" y="4500570"/>
            <a:ext cx="1410964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4. Tap on</a:t>
            </a:r>
          </a:p>
          <a:p>
            <a:r>
              <a:rPr lang="en-GB" sz="1000" b="1" dirty="0" smtClean="0"/>
              <a:t>Settings </a:t>
            </a:r>
            <a:r>
              <a:rPr lang="en-GB" sz="1000" dirty="0" smtClean="0"/>
              <a:t>icon next to </a:t>
            </a:r>
          </a:p>
          <a:p>
            <a:r>
              <a:rPr lang="en-GB" sz="1000" dirty="0" smtClean="0"/>
              <a:t>Samsung Keyboard</a:t>
            </a:r>
            <a:endParaRPr lang="en-GB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429388" y="4429132"/>
            <a:ext cx="13773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5. Tap on</a:t>
            </a:r>
          </a:p>
          <a:p>
            <a:r>
              <a:rPr lang="en-GB" sz="1000" b="1" dirty="0" smtClean="0"/>
              <a:t>Box </a:t>
            </a:r>
            <a:r>
              <a:rPr lang="en-GB" sz="1000" dirty="0" smtClean="0"/>
              <a:t>next to </a:t>
            </a:r>
          </a:p>
          <a:p>
            <a:r>
              <a:rPr lang="en-GB" sz="1000" dirty="0" smtClean="0"/>
              <a:t>Continuous Input to </a:t>
            </a:r>
          </a:p>
          <a:p>
            <a:r>
              <a:rPr lang="en-GB" sz="1000" dirty="0" smtClean="0"/>
              <a:t>select “Swype” mode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Swype (2/2)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5072098"/>
          </a:xfrm>
        </p:spPr>
        <p:txBody>
          <a:bodyPr>
            <a:noAutofit/>
          </a:bodyPr>
          <a:lstStyle/>
          <a:p>
            <a:r>
              <a:rPr lang="en-US" altLang="ko-KR" sz="1200" b="1" dirty="0" smtClean="0"/>
              <a:t>Steps 4 and 5 from previous FAQ in details:</a:t>
            </a:r>
          </a:p>
          <a:p>
            <a:endParaRPr lang="en-US" altLang="ko-KR" sz="1200" b="1" dirty="0" smtClean="0"/>
          </a:p>
          <a:p>
            <a:r>
              <a:rPr lang="en-US" altLang="ko-KR" sz="1200" b="1" dirty="0" smtClean="0"/>
              <a:t> 4. Tap in the settings icon next to Samsung Keyboard</a:t>
            </a:r>
          </a:p>
          <a:p>
            <a:r>
              <a:rPr lang="en-US" altLang="ko-KR" sz="1200" b="1" dirty="0" smtClean="0"/>
              <a:t>            </a:t>
            </a:r>
          </a:p>
          <a:p>
            <a:r>
              <a:rPr lang="en-US" altLang="ko-KR" sz="1200" b="1" dirty="0" smtClean="0"/>
              <a:t>5. Select “Continuous Input” (See note and pictures below)</a:t>
            </a:r>
          </a:p>
          <a:p>
            <a:endParaRPr lang="en-US" altLang="ko-KR" sz="1200" b="1" dirty="0" smtClean="0"/>
          </a:p>
          <a:p>
            <a:endParaRPr lang="en-US" altLang="ko-KR" sz="1200" b="1" dirty="0" smtClean="0"/>
          </a:p>
          <a:p>
            <a:r>
              <a:rPr lang="en-US" altLang="ko-KR" sz="1200" b="1" dirty="0" smtClean="0"/>
              <a:t>Note: The name used for the “Swype” feature will change depending for the Language setting selected. </a:t>
            </a:r>
          </a:p>
          <a:p>
            <a:pPr latinLnBrk="0"/>
            <a:r>
              <a:rPr lang="en-US" altLang="ko-KR" sz="1200" dirty="0" smtClean="0"/>
              <a:t>       </a:t>
            </a:r>
          </a:p>
          <a:p>
            <a:pPr latinLnBrk="0"/>
            <a:r>
              <a:rPr lang="ko-KR" altLang="en-US" sz="1200" dirty="0" smtClean="0"/>
              <a:t>  </a:t>
            </a:r>
            <a:endParaRPr lang="ko-KR" altLang="en-US" sz="12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357562"/>
            <a:ext cx="1812675" cy="3200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357562"/>
            <a:ext cx="1812675" cy="3200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357562"/>
            <a:ext cx="1812675" cy="3200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214810" y="785794"/>
            <a:ext cx="3623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1200" dirty="0" smtClean="0"/>
              <a:t>  if language setting is Korean : </a:t>
            </a:r>
            <a:r>
              <a:rPr lang="ko-KR" altLang="en-US" sz="1200" b="1" dirty="0" smtClean="0"/>
              <a:t>연속입력</a:t>
            </a:r>
            <a:endParaRPr lang="en-US" altLang="ko-KR" sz="1200" b="1" dirty="0" smtClean="0"/>
          </a:p>
          <a:p>
            <a:pPr latinLnBrk="0"/>
            <a:r>
              <a:rPr lang="en-US" altLang="ko-KR" sz="1200" dirty="0" smtClean="0"/>
              <a:t>  if language setting is English : </a:t>
            </a:r>
            <a:r>
              <a:rPr lang="en-US" altLang="ko-KR" sz="1200" b="1" dirty="0" smtClean="0"/>
              <a:t>Continuous input</a:t>
            </a:r>
          </a:p>
          <a:p>
            <a:pPr latinLnBrk="0"/>
            <a:r>
              <a:rPr lang="en-US" altLang="ko-KR" sz="1200" dirty="0" smtClean="0"/>
              <a:t>  if language setting is Deutsch : </a:t>
            </a:r>
            <a:r>
              <a:rPr lang="en-US" altLang="ko-KR" sz="1200" b="1" dirty="0" smtClean="0"/>
              <a:t>T9 Trace.</a:t>
            </a:r>
            <a:endParaRPr lang="ko-KR" altLang="en-US" sz="1200" b="1" dirty="0" smtClean="0"/>
          </a:p>
          <a:p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643306" y="2643182"/>
            <a:ext cx="151515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ko-KR" sz="1200" dirty="0" smtClean="0"/>
              <a:t>  if language setting</a:t>
            </a:r>
          </a:p>
          <a:p>
            <a:pPr algn="ctr" latinLnBrk="0"/>
            <a:r>
              <a:rPr lang="en-US" altLang="ko-KR" sz="1200" dirty="0" smtClean="0"/>
              <a:t> is Korean select : </a:t>
            </a:r>
          </a:p>
          <a:p>
            <a:pPr algn="ctr" latinLnBrk="0"/>
            <a:r>
              <a:rPr lang="ko-KR" altLang="en-US" sz="1200" dirty="0" smtClean="0"/>
              <a:t>연속입력</a:t>
            </a:r>
            <a:r>
              <a:rPr lang="en-US" altLang="ko-KR" sz="1200" dirty="0" smtClean="0"/>
              <a:t>  </a:t>
            </a:r>
            <a:endParaRPr lang="en-GB" altLang="ko-KR" sz="12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214414" y="2643182"/>
            <a:ext cx="147187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ko-KR" sz="1200" dirty="0" smtClean="0"/>
              <a:t>if language setting </a:t>
            </a:r>
          </a:p>
          <a:p>
            <a:pPr algn="ctr" latinLnBrk="0"/>
            <a:r>
              <a:rPr lang="en-US" altLang="ko-KR" sz="1200" dirty="0" smtClean="0"/>
              <a:t>is Deutsch  select</a:t>
            </a:r>
          </a:p>
          <a:p>
            <a:pPr algn="ctr" latinLnBrk="0"/>
            <a:r>
              <a:rPr lang="en-US" altLang="ko-KR" sz="1200" dirty="0" smtClean="0"/>
              <a:t>: </a:t>
            </a:r>
            <a:r>
              <a:rPr lang="en-US" altLang="ko-KR" sz="1200" b="1" dirty="0" smtClean="0"/>
              <a:t>T9 Trace.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143636" y="2571744"/>
            <a:ext cx="147187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ko-KR" sz="1200" dirty="0" smtClean="0"/>
              <a:t>if language setting </a:t>
            </a:r>
          </a:p>
          <a:p>
            <a:pPr algn="ctr" latinLnBrk="0"/>
            <a:r>
              <a:rPr lang="en-US" altLang="ko-KR" sz="1200" dirty="0" smtClean="0"/>
              <a:t>is English  select: </a:t>
            </a:r>
          </a:p>
          <a:p>
            <a:pPr algn="ctr" latinLnBrk="0"/>
            <a:r>
              <a:rPr lang="en-US" altLang="ko-KR" sz="1200" b="1" dirty="0" smtClean="0"/>
              <a:t>Continuous input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00760" y="4714884"/>
            <a:ext cx="178595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3571868" y="4643446"/>
            <a:ext cx="178595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1142976" y="4643446"/>
            <a:ext cx="178595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SMS Transfer (1/3)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0" y="107154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dirty="0" smtClean="0"/>
              <a:t>Q: I want to transfer my SMS messages from my GT-I9100 (Galaxy S2) to my new GT-I9300 (Galaxy S3).</a:t>
            </a:r>
          </a:p>
          <a:p>
            <a:pPr latinLnBrk="0"/>
            <a:r>
              <a:rPr lang="en-US" sz="1400" dirty="0" smtClean="0"/>
              <a:t>     What should I do?</a:t>
            </a:r>
          </a:p>
          <a:p>
            <a:pPr latinLnBrk="0"/>
            <a:r>
              <a:rPr lang="en-US" sz="1400" dirty="0" smtClean="0"/>
              <a:t> </a:t>
            </a:r>
          </a:p>
          <a:p>
            <a:pPr latinLnBrk="0"/>
            <a:r>
              <a:rPr lang="en-US" sz="1400" dirty="0" smtClean="0"/>
              <a:t>A: SMS transfer between a GT-I9100 device and GT-I9300 device is supported </a:t>
            </a:r>
          </a:p>
          <a:p>
            <a:pPr latinLnBrk="0"/>
            <a:r>
              <a:rPr lang="en-US" sz="1400" dirty="0" smtClean="0"/>
              <a:t>     by the "Export/Import" feature in Kies.</a:t>
            </a:r>
          </a:p>
          <a:p>
            <a:pPr latinLnBrk="0"/>
            <a:r>
              <a:rPr lang="en-US" sz="1400" dirty="0" smtClean="0"/>
              <a:t>   </a:t>
            </a:r>
          </a:p>
          <a:p>
            <a:pPr latinLnBrk="0"/>
            <a:r>
              <a:rPr lang="en-US" sz="1400" dirty="0" smtClean="0"/>
              <a:t>   Please following slides for the steps to transfer your messages from a GT-I9100 device to a GT-I9300 </a:t>
            </a:r>
          </a:p>
          <a:p>
            <a:pPr latinLnBrk="0"/>
            <a:r>
              <a:rPr lang="en-US" sz="1400" dirty="0" smtClean="0"/>
              <a:t>   device (using the Kies program running on a PC)</a:t>
            </a:r>
            <a:endParaRPr lang="ko-KR" altLang="en-US" sz="14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SMS Transfer (2/3)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6" name="Rectangle 13"/>
          <p:cNvSpPr/>
          <p:nvPr/>
        </p:nvSpPr>
        <p:spPr>
          <a:xfrm>
            <a:off x="3545483" y="3413441"/>
            <a:ext cx="2883905" cy="372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직사각형 8"/>
          <p:cNvSpPr/>
          <p:nvPr/>
        </p:nvSpPr>
        <p:spPr>
          <a:xfrm>
            <a:off x="285720" y="928670"/>
            <a:ext cx="7858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sz="1200" dirty="0" smtClean="0"/>
              <a:t>   1. Run the Kies program on your PC.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2. Connect the GT-I9100 handset to Kies via a USB cable.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3. Select "</a:t>
            </a:r>
            <a:r>
              <a:rPr lang="en-US" sz="1200" b="1" dirty="0" smtClean="0"/>
              <a:t>Export/Import</a:t>
            </a:r>
            <a:r>
              <a:rPr lang="en-US" sz="1200" dirty="0" smtClean="0"/>
              <a:t>" menu in Kies.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4. Select </a:t>
            </a:r>
            <a:r>
              <a:rPr lang="en-US" sz="1200" b="1" dirty="0" smtClean="0"/>
              <a:t>Message </a:t>
            </a:r>
            <a:r>
              <a:rPr lang="en-US" sz="1200" dirty="0" smtClean="0"/>
              <a:t>in</a:t>
            </a:r>
            <a:r>
              <a:rPr lang="en-US" sz="1200" b="1" dirty="0" smtClean="0"/>
              <a:t> "Export to PC" </a:t>
            </a:r>
            <a:r>
              <a:rPr lang="en-US" sz="1200" dirty="0" smtClean="0"/>
              <a:t> , then save those messages on your PC.</a:t>
            </a:r>
          </a:p>
          <a:p>
            <a:pPr latinLnBrk="0"/>
            <a:r>
              <a:rPr lang="en-US" sz="1200" dirty="0" smtClean="0"/>
              <a:t>      * The file extension is ".sme"</a:t>
            </a:r>
          </a:p>
          <a:p>
            <a:pPr latinLnBrk="0"/>
            <a:r>
              <a:rPr lang="en-US" sz="1200" dirty="0" smtClean="0"/>
              <a:t>  </a:t>
            </a:r>
            <a:endParaRPr lang="ko-KR" altLang="en-US" sz="1200" dirty="0"/>
          </a:p>
        </p:txBody>
      </p:sp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071810"/>
            <a:ext cx="6285600" cy="355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357950" y="3571876"/>
            <a:ext cx="113845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3. Click on</a:t>
            </a:r>
          </a:p>
          <a:p>
            <a:r>
              <a:rPr lang="en-GB" sz="1000" b="1" dirty="0" smtClean="0"/>
              <a:t>Import / Export</a:t>
            </a:r>
            <a:endParaRPr lang="en-GB" sz="1000" b="1" dirty="0"/>
          </a:p>
        </p:txBody>
      </p:sp>
      <p:sp>
        <p:nvSpPr>
          <p:cNvPr id="11" name="Rectangle 10"/>
          <p:cNvSpPr/>
          <p:nvPr/>
        </p:nvSpPr>
        <p:spPr>
          <a:xfrm>
            <a:off x="6286512" y="3286124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4714884"/>
            <a:ext cx="96051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4.1. Click on</a:t>
            </a:r>
          </a:p>
          <a:p>
            <a:r>
              <a:rPr lang="en-GB" sz="1000" b="1" dirty="0" smtClean="0"/>
              <a:t>Export to PC</a:t>
            </a:r>
            <a:endParaRPr lang="en-GB" sz="1000" b="1" dirty="0"/>
          </a:p>
        </p:txBody>
      </p:sp>
      <p:sp>
        <p:nvSpPr>
          <p:cNvPr id="13" name="Rectangle 12"/>
          <p:cNvSpPr/>
          <p:nvPr/>
        </p:nvSpPr>
        <p:spPr>
          <a:xfrm>
            <a:off x="4286248" y="4357694"/>
            <a:ext cx="857256" cy="3571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5357826"/>
            <a:ext cx="88678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4.2. Click on</a:t>
            </a:r>
          </a:p>
          <a:p>
            <a:r>
              <a:rPr lang="en-GB" sz="1000" b="1" dirty="0" smtClean="0"/>
              <a:t>Message</a:t>
            </a:r>
            <a:endParaRPr lang="en-GB" sz="1000" b="1" dirty="0"/>
          </a:p>
        </p:txBody>
      </p:sp>
      <p:sp>
        <p:nvSpPr>
          <p:cNvPr id="15" name="Rectangle 14"/>
          <p:cNvSpPr/>
          <p:nvPr/>
        </p:nvSpPr>
        <p:spPr>
          <a:xfrm>
            <a:off x="5357818" y="5000636"/>
            <a:ext cx="2928958" cy="3571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143108" y="3500438"/>
            <a:ext cx="1428760" cy="3571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71604" y="3786190"/>
            <a:ext cx="156164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2. GT-I9100 </a:t>
            </a:r>
            <a:r>
              <a:rPr lang="en-GB" sz="1000" b="1" dirty="0" smtClean="0"/>
              <a:t>Connected</a:t>
            </a:r>
            <a:endParaRPr lang="en-GB" sz="1000" b="1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285720" y="3071810"/>
            <a:ext cx="3106760" cy="449248"/>
          </a:xfrm>
        </p:spPr>
        <p:txBody>
          <a:bodyPr>
            <a:noAutofit/>
          </a:bodyPr>
          <a:lstStyle/>
          <a:p>
            <a:r>
              <a:rPr lang="en-US" altLang="ko-KR" sz="1400" b="1" dirty="0" smtClean="0"/>
              <a:t>Exporting</a:t>
            </a:r>
          </a:p>
          <a:p>
            <a:r>
              <a:rPr lang="en-US" altLang="ko-KR" sz="1400" b="1" dirty="0" smtClean="0"/>
              <a:t>messages </a:t>
            </a:r>
          </a:p>
          <a:p>
            <a:r>
              <a:rPr lang="en-US" altLang="ko-KR" sz="1400" b="1" dirty="0" smtClean="0"/>
              <a:t>from </a:t>
            </a:r>
          </a:p>
          <a:p>
            <a:r>
              <a:rPr lang="en-US" altLang="ko-KR" sz="1400" b="1" dirty="0" smtClean="0"/>
              <a:t>GT-I9100</a:t>
            </a:r>
            <a:endParaRPr lang="ko-KR" alt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SMS Transfer (3/3)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28</a:t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928934"/>
            <a:ext cx="6286544" cy="35537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직사각형 8"/>
          <p:cNvSpPr/>
          <p:nvPr/>
        </p:nvSpPr>
        <p:spPr>
          <a:xfrm>
            <a:off x="285720" y="928670"/>
            <a:ext cx="7858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sz="1200" dirty="0" smtClean="0"/>
              <a:t>   5. Remove the GT-I9100 and then connect GT-I9300 to the PC running the Kies program.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6. Select "</a:t>
            </a:r>
            <a:r>
              <a:rPr lang="en-US" sz="1200" b="1" dirty="0" smtClean="0"/>
              <a:t>Export/Import</a:t>
            </a:r>
            <a:r>
              <a:rPr lang="en-US" sz="1200" dirty="0" smtClean="0"/>
              <a:t>" menu in Kies.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7. Select </a:t>
            </a:r>
            <a:r>
              <a:rPr lang="en-US" sz="1200" b="1" dirty="0" smtClean="0"/>
              <a:t>Message </a:t>
            </a:r>
            <a:r>
              <a:rPr lang="en-US" sz="1200" dirty="0" smtClean="0"/>
              <a:t>in</a:t>
            </a:r>
            <a:r>
              <a:rPr lang="en-US" sz="1200" b="1" dirty="0" smtClean="0"/>
              <a:t> Import from PC</a:t>
            </a:r>
          </a:p>
          <a:p>
            <a:pPr latinLnBrk="0"/>
            <a:endParaRPr lang="en-US" sz="1200" dirty="0" smtClean="0"/>
          </a:p>
          <a:p>
            <a:pPr latinLnBrk="0"/>
            <a:r>
              <a:rPr lang="en-US" sz="1200" dirty="0" smtClean="0"/>
              <a:t>   8. The messages will be transferred to GT-I9300 from your PC.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357950" y="3571876"/>
            <a:ext cx="113845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6. Click on</a:t>
            </a:r>
          </a:p>
          <a:p>
            <a:r>
              <a:rPr lang="en-GB" sz="1000" b="1" dirty="0" smtClean="0"/>
              <a:t>Import / Export</a:t>
            </a:r>
            <a:endParaRPr lang="en-GB" sz="1000" b="1" dirty="0"/>
          </a:p>
        </p:txBody>
      </p:sp>
      <p:sp>
        <p:nvSpPr>
          <p:cNvPr id="11" name="Rectangle 10"/>
          <p:cNvSpPr/>
          <p:nvPr/>
        </p:nvSpPr>
        <p:spPr>
          <a:xfrm>
            <a:off x="6286512" y="3286124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428728" y="3357562"/>
            <a:ext cx="1428760" cy="3571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142976" y="3714752"/>
            <a:ext cx="156164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5. GT-I9300 </a:t>
            </a:r>
            <a:r>
              <a:rPr lang="en-GB" sz="1000" b="1" dirty="0" smtClean="0"/>
              <a:t>Connected</a:t>
            </a:r>
            <a:endParaRPr lang="en-GB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14678" y="4143380"/>
            <a:ext cx="113845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7.1. Click on</a:t>
            </a:r>
          </a:p>
          <a:p>
            <a:r>
              <a:rPr lang="en-GB" sz="1000" b="1" dirty="0" smtClean="0"/>
              <a:t>Import / Export</a:t>
            </a:r>
            <a:endParaRPr lang="en-GB" sz="1000" b="1" dirty="0"/>
          </a:p>
        </p:txBody>
      </p:sp>
      <p:sp>
        <p:nvSpPr>
          <p:cNvPr id="15" name="Rectangle 14"/>
          <p:cNvSpPr/>
          <p:nvPr/>
        </p:nvSpPr>
        <p:spPr>
          <a:xfrm>
            <a:off x="3500430" y="3786190"/>
            <a:ext cx="857256" cy="3571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15074" y="5143512"/>
            <a:ext cx="88678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7.2. Click on</a:t>
            </a:r>
          </a:p>
          <a:p>
            <a:r>
              <a:rPr lang="en-GB" sz="1000" b="1" dirty="0" smtClean="0"/>
              <a:t>Message</a:t>
            </a:r>
            <a:endParaRPr lang="en-GB" sz="1000" b="1" dirty="0"/>
          </a:p>
        </p:txBody>
      </p:sp>
      <p:sp>
        <p:nvSpPr>
          <p:cNvPr id="17" name="Rectangle 16"/>
          <p:cNvSpPr/>
          <p:nvPr/>
        </p:nvSpPr>
        <p:spPr>
          <a:xfrm>
            <a:off x="4572000" y="4786322"/>
            <a:ext cx="2928958" cy="3571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내용 개체 틀 2"/>
          <p:cNvSpPr txBox="1">
            <a:spLocks/>
          </p:cNvSpPr>
          <p:nvPr/>
        </p:nvSpPr>
        <p:spPr bwMode="auto">
          <a:xfrm>
            <a:off x="214282" y="2643182"/>
            <a:ext cx="3106760" cy="44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Importing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messages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ko-KR" sz="1400" b="1" dirty="0" smtClean="0">
                <a:cs typeface="Arial" pitchFamily="34" charset="0"/>
              </a:rPr>
              <a:t>to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GT-I9300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Kies for MAC OS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Does Kies support MAC OS? Where can I download it? 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Kies for Mac (Version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1.3.0.12062_4_1.dmg or above) can be </a:t>
            </a:r>
            <a:r>
              <a:rPr lang="en-US" altLang="ko-KR" sz="1400" b="1" dirty="0" smtClean="0"/>
              <a:t>downloaded and saved from  </a:t>
            </a:r>
          </a:p>
          <a:p>
            <a:pPr latinLnBrk="0"/>
            <a:r>
              <a:rPr lang="en-US" altLang="ko-KR" sz="1400" b="1" dirty="0" smtClean="0"/>
              <a:t>           ww.samsung.com (Select “SUPPORT” menu)</a:t>
            </a:r>
          </a:p>
          <a:p>
            <a:pPr latinLnBrk="0"/>
            <a:r>
              <a:rPr lang="en-US" altLang="ko-KR" sz="1400" b="1" dirty="0" smtClean="0"/>
              <a:t>         </a:t>
            </a:r>
          </a:p>
          <a:p>
            <a:pPr latinLnBrk="0"/>
            <a:r>
              <a:rPr lang="en-US" altLang="ko-KR" sz="1400" b="1" dirty="0" smtClean="0"/>
              <a:t>           Please see example link below for UK region: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 http://www.samsung.com/uk/support/usefulsoftware/KIES/JSP </a:t>
            </a:r>
            <a:endParaRPr lang="ko-KR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38557"/>
            <a:ext cx="38481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38557"/>
            <a:ext cx="3953819" cy="30337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5786" y="6110325"/>
            <a:ext cx="928694" cy="1428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Elbow Connector 8"/>
          <p:cNvCxnSpPr>
            <a:stCxn id="7" idx="3"/>
          </p:cNvCxnSpPr>
          <p:nvPr/>
        </p:nvCxnSpPr>
        <p:spPr>
          <a:xfrm flipV="1">
            <a:off x="1714480" y="5110193"/>
            <a:ext cx="5214974" cy="107157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29256" y="4214818"/>
            <a:ext cx="207170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54"/>
          <p:cNvGraphicFramePr>
            <a:graphicFrameLocks noGrp="1"/>
          </p:cNvGraphicFramePr>
          <p:nvPr/>
        </p:nvGraphicFramePr>
        <p:xfrm>
          <a:off x="144493" y="793362"/>
          <a:ext cx="8741402" cy="5913200"/>
        </p:xfrm>
        <a:graphic>
          <a:graphicData uri="http://schemas.openxmlformats.org/drawingml/2006/table">
            <a:tbl>
              <a:tblPr/>
              <a:tblGrid>
                <a:gridCol w="846451"/>
                <a:gridCol w="681351"/>
                <a:gridCol w="7213600"/>
              </a:tblGrid>
              <a:tr h="243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Date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Version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868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2012.06.11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V3.1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HQ additions: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HDMI Connector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29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Predictive text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30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Multi Coating(Evaporation)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31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– </a:t>
                      </a:r>
                      <a:r>
                        <a:rPr lang="en-US" altLang="ko-KR" sz="1000" dirty="0" smtClean="0"/>
                        <a:t>Daylight Saving Icon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32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– Call settings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2012.06.14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V3.2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HQ additions: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33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– Music Player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34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Notification setting off</a:t>
                      </a:r>
                      <a:endParaRPr lang="en-US" altLang="ko-KR" sz="1000" b="1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000" b="1" dirty="0" smtClean="0"/>
                        <a:t>Slide</a:t>
                      </a:r>
                      <a:r>
                        <a:rPr lang="en-US" altLang="ko-KR" sz="1000" b="1" baseline="0" dirty="0" smtClean="0"/>
                        <a:t> 35,36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Wrong display of Message Shortcut  icon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37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- </a:t>
                      </a:r>
                      <a:r>
                        <a:rPr lang="en-US" sz="1000" dirty="0" smtClean="0"/>
                        <a:t>Picasa Sync Image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2012.06.15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V3.2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HQ additions: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000" b="1" dirty="0" smtClean="0"/>
                        <a:t>Slide 38,39 </a:t>
                      </a:r>
                      <a:r>
                        <a:rPr lang="en-US" altLang="ko-KR" sz="1000" dirty="0" smtClean="0"/>
                        <a:t>- 3*4 Keyboard usage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40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- </a:t>
                      </a:r>
                      <a:r>
                        <a:rPr lang="en-US" altLang="ko-KR" sz="1000" dirty="0" smtClean="0"/>
                        <a:t>Voice Message button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2012.06.18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V4.0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ECC HP Review for local English and Grammar of updates in Versions 3.x (additions from CS team HQ)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4 – additional Version history slide added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21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added slide regarding advice on how to update SW via KIES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24 -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added slide regarding different names for “Swype” keyboard feature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Slides 25,26 &amp; 27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regarding SMS transfer via Kies reworked for clarity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28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Kies for Mac OS slide reworked and pictures added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30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picture added showing “Anti Shake” setting in camera mode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31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Part number for GT-I9300 HDMI cable added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32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additional pictures added showing saved word in Predictive text list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36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 Pictures added to the “how to access Call Settings” slide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38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Steps added for Message Icon problem slide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ko-KR" dirty="0" smtClean="0">
                <a:ea typeface="굴림" pitchFamily="50" charset="-127"/>
                <a:cs typeface="Arial" charset="0"/>
              </a:rPr>
              <a:t>Revision History: </a:t>
            </a:r>
            <a:r>
              <a:rPr lang="en-US" altLang="ko-KR" sz="1700" dirty="0" smtClean="0">
                <a:ea typeface="굴림" pitchFamily="50" charset="-127"/>
                <a:cs typeface="Arial" charset="0"/>
              </a:rPr>
              <a:t>This version repla</a:t>
            </a:r>
            <a:r>
              <a:rPr lang="en-US" altLang="ko-KR" sz="1700" dirty="0" smtClean="0">
                <a:solidFill>
                  <a:srgbClr val="FFFFFF"/>
                </a:solidFill>
                <a:ea typeface="굴림" pitchFamily="50" charset="-127"/>
                <a:cs typeface="Arial" charset="0"/>
              </a:rPr>
              <a:t>ces all previous versions</a:t>
            </a:r>
            <a:endParaRPr lang="ko-KR" altLang="en-US" sz="1700" dirty="0" smtClean="0">
              <a:ea typeface="굴림" pitchFamily="50" charset="-127"/>
              <a:cs typeface="Arial" charset="0"/>
            </a:endParaRPr>
          </a:p>
        </p:txBody>
      </p:sp>
      <p:sp>
        <p:nvSpPr>
          <p:cNvPr id="5123" name="슬라이드 번호 개체 틀 3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84DF4-196A-463A-8AE4-7D0CC174AC06}" type="slidenum">
              <a:rPr lang="ko-KR" altLang="en-US" smtClean="0"/>
              <a:pPr/>
              <a:t>3</a:t>
            </a:fld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Incognito Pages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1418500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Q: What is an “Incognito” page in my web browser?  What is it used for?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</a:t>
            </a:r>
            <a:r>
              <a:rPr lang="en-US" sz="1400" b="1" dirty="0" smtClean="0"/>
              <a:t>A: An “Incognito” page is one that won’t appear in the browser history</a:t>
            </a:r>
          </a:p>
          <a:p>
            <a:pPr latinLnBrk="0"/>
            <a:r>
              <a:rPr lang="en-US" sz="1400" b="1" dirty="0" smtClean="0"/>
              <a:t>         of your device or search history after closing page.</a:t>
            </a:r>
          </a:p>
          <a:p>
            <a:pPr latinLnBrk="0"/>
            <a:r>
              <a:rPr lang="en-US" sz="1400" b="1" dirty="0" smtClean="0"/>
              <a:t>         Please follow below steps to use this function.</a:t>
            </a:r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latinLnBrk="0"/>
            <a:endParaRPr lang="ko-KR" altLang="en-US" sz="1400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82896"/>
            <a:ext cx="1260000" cy="234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048" y="2982896"/>
            <a:ext cx="1260000" cy="234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440" y="2946632"/>
            <a:ext cx="1260000" cy="234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488" y="2946632"/>
            <a:ext cx="1260000" cy="234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3022024" y="3018640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134592" y="4314784"/>
            <a:ext cx="288032" cy="2880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7342504" y="3306672"/>
            <a:ext cx="1152128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65840" y="3018640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 설명선 13"/>
          <p:cNvSpPr/>
          <p:nvPr/>
        </p:nvSpPr>
        <p:spPr bwMode="auto">
          <a:xfrm>
            <a:off x="1149816" y="3450688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1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06" y="2285992"/>
            <a:ext cx="1714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/>
            <a:r>
              <a:rPr lang="en-US" altLang="ko-KR" sz="1100" dirty="0" smtClean="0"/>
              <a:t>1. Select thumbnails </a:t>
            </a:r>
          </a:p>
          <a:p>
            <a:pPr marL="228600" indent="-228600" algn="ctr"/>
            <a:r>
              <a:rPr lang="en-US" altLang="ko-KR" sz="1100" dirty="0" smtClean="0"/>
              <a:t>of active browser</a:t>
            </a:r>
          </a:p>
          <a:p>
            <a:pPr marL="228600" indent="-228600" algn="ctr"/>
            <a:r>
              <a:rPr lang="en-US" altLang="ko-KR" sz="1100" dirty="0" smtClean="0"/>
              <a:t> windows icon</a:t>
            </a:r>
          </a:p>
        </p:txBody>
      </p:sp>
      <p:sp>
        <p:nvSpPr>
          <p:cNvPr id="16" name="사각형 설명선 15"/>
          <p:cNvSpPr/>
          <p:nvPr/>
        </p:nvSpPr>
        <p:spPr bwMode="auto">
          <a:xfrm>
            <a:off x="2950016" y="3450688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2. 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4112" y="2946632"/>
            <a:ext cx="1260000" cy="234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7" name="사각형 설명선 16"/>
          <p:cNvSpPr/>
          <p:nvPr/>
        </p:nvSpPr>
        <p:spPr bwMode="auto">
          <a:xfrm>
            <a:off x="4030136" y="4962856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3. 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786182" y="3214686"/>
            <a:ext cx="1295574" cy="1583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4102144" y="3018640"/>
            <a:ext cx="648072" cy="21602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814112" y="5466912"/>
            <a:ext cx="1872208" cy="43088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You can input web address</a:t>
            </a:r>
          </a:p>
          <a:p>
            <a:r>
              <a:rPr lang="en-US" altLang="ko-KR" sz="1100" dirty="0" smtClean="0"/>
              <a:t>   Ex. Google.com</a:t>
            </a:r>
            <a:endParaRPr lang="ko-KR" altLang="en-US" sz="1100" dirty="0"/>
          </a:p>
        </p:txBody>
      </p:sp>
      <p:cxnSp>
        <p:nvCxnSpPr>
          <p:cNvPr id="23" name="Shape 22"/>
          <p:cNvCxnSpPr>
            <a:stCxn id="19" idx="3"/>
          </p:cNvCxnSpPr>
          <p:nvPr/>
        </p:nvCxnSpPr>
        <p:spPr>
          <a:xfrm>
            <a:off x="4750216" y="3126652"/>
            <a:ext cx="648072" cy="2268252"/>
          </a:xfrm>
          <a:prstGeom prst="curvedConnector2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54272" y="2524448"/>
            <a:ext cx="1414170" cy="26161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Incognito page Icon</a:t>
            </a:r>
            <a:endParaRPr lang="ko-KR" alt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643702" y="5429264"/>
            <a:ext cx="2500298" cy="110799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28600" indent="-228600" algn="ctr"/>
            <a:r>
              <a:rPr lang="en-US" altLang="ko-KR" sz="1100" dirty="0" smtClean="0"/>
              <a:t>If you want to use normal web page, not the incognito page,</a:t>
            </a:r>
          </a:p>
          <a:p>
            <a:pPr marL="228600" indent="-228600" algn="ctr"/>
            <a:r>
              <a:rPr lang="en-US" altLang="ko-KR" sz="1100" dirty="0" smtClean="0"/>
              <a:t>just press thumbnails of an active browser windows icon,</a:t>
            </a:r>
          </a:p>
          <a:p>
            <a:pPr marL="228600" indent="-228600" algn="ctr"/>
            <a:r>
              <a:rPr lang="en-US" altLang="ko-KR" sz="1100" dirty="0" smtClean="0"/>
              <a:t>Then you can select a web page not using “Incognito”.</a:t>
            </a:r>
            <a:endParaRPr lang="ko-KR" altLang="en-US" dirty="0"/>
          </a:p>
        </p:txBody>
      </p:sp>
      <p:cxnSp>
        <p:nvCxnSpPr>
          <p:cNvPr id="27" name="구부러진 연결선 26"/>
          <p:cNvCxnSpPr/>
          <p:nvPr/>
        </p:nvCxnSpPr>
        <p:spPr>
          <a:xfrm rot="5400000" flipH="1" flipV="1">
            <a:off x="6866486" y="4736652"/>
            <a:ext cx="969894" cy="5582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5614312" y="3018640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아래쪽 화살표 28"/>
          <p:cNvSpPr/>
          <p:nvPr/>
        </p:nvSpPr>
        <p:spPr>
          <a:xfrm>
            <a:off x="5614312" y="2802616"/>
            <a:ext cx="216024" cy="21602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아래쪽 화살표 29"/>
          <p:cNvSpPr/>
          <p:nvPr/>
        </p:nvSpPr>
        <p:spPr>
          <a:xfrm>
            <a:off x="8206600" y="4674824"/>
            <a:ext cx="216024" cy="21602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548006" y="4962856"/>
            <a:ext cx="1414170" cy="26161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Incognito page Icon</a:t>
            </a:r>
            <a:endParaRPr lang="ko-KR" altLang="en-US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1714480" y="2257332"/>
            <a:ext cx="1643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/>
            <a:r>
              <a:rPr lang="en-US" altLang="ko-KR" sz="1100" dirty="0" smtClean="0"/>
              <a:t>2. Select </a:t>
            </a:r>
          </a:p>
          <a:p>
            <a:pPr marL="228600" indent="-228600" algn="ctr"/>
            <a:r>
              <a:rPr lang="en-US" altLang="ko-KR" sz="1100" dirty="0" smtClean="0"/>
              <a:t>“Incognito </a:t>
            </a:r>
          </a:p>
          <a:p>
            <a:pPr marL="228600" indent="-228600" algn="ctr"/>
            <a:r>
              <a:rPr lang="en-US" altLang="ko-KR" sz="1100" dirty="0" smtClean="0"/>
              <a:t>page Icon”</a:t>
            </a:r>
            <a:endParaRPr lang="ko-KR" alt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3714744" y="2214554"/>
            <a:ext cx="13573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/>
            <a:r>
              <a:rPr lang="en-US" altLang="ko-KR" sz="1100" dirty="0" smtClean="0"/>
              <a:t>3. The incognito </a:t>
            </a:r>
          </a:p>
          <a:p>
            <a:pPr marL="228600" indent="-228600" algn="ctr"/>
            <a:r>
              <a:rPr lang="en-US" altLang="ko-KR" sz="1100" dirty="0" smtClean="0"/>
              <a:t>page explanation </a:t>
            </a:r>
          </a:p>
          <a:p>
            <a:pPr marL="228600" indent="-228600" algn="ctr"/>
            <a:r>
              <a:rPr lang="en-US" altLang="ko-KR" sz="1100" dirty="0" smtClean="0"/>
              <a:t>is displayed</a:t>
            </a: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Capture Feature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933800"/>
            <a:ext cx="9144032" cy="2066572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I cannot capture an image from a video I am recording. </a:t>
            </a:r>
          </a:p>
          <a:p>
            <a:pPr latinLnBrk="0"/>
            <a:r>
              <a:rPr lang="en-US" sz="1400" b="1" dirty="0" smtClean="0"/>
              <a:t>           Is my handset faulty? </a:t>
            </a:r>
          </a:p>
          <a:p>
            <a:pPr latinLnBrk="0"/>
            <a:r>
              <a:rPr lang="en-US" sz="1400" b="1" dirty="0" smtClean="0"/>
              <a:t>           </a:t>
            </a:r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Your device is not faulty. The capture feature </a:t>
            </a:r>
          </a:p>
          <a:p>
            <a:pPr latinLnBrk="0"/>
            <a:r>
              <a:rPr lang="en-US" sz="1400" b="1" dirty="0" smtClean="0"/>
              <a:t>          will not work when the “anti-shake” feature of the </a:t>
            </a:r>
          </a:p>
          <a:p>
            <a:pPr latinLnBrk="0"/>
            <a:r>
              <a:rPr lang="en-US" sz="1400" b="1" dirty="0" smtClean="0"/>
              <a:t>           is camera is activated</a:t>
            </a:r>
          </a:p>
          <a:p>
            <a:pPr latinLnBrk="0"/>
            <a:r>
              <a:rPr lang="en-US" sz="1400" b="1" dirty="0" smtClean="0"/>
              <a:t>           in the settings area.</a:t>
            </a:r>
          </a:p>
          <a:p>
            <a:pPr latinLnBrk="0"/>
            <a:r>
              <a:rPr lang="en-US" sz="1400" b="1" dirty="0" smtClean="0"/>
              <a:t>           </a:t>
            </a:r>
          </a:p>
          <a:p>
            <a:pPr latinLnBrk="0"/>
            <a:r>
              <a:rPr lang="en-US" sz="1400" b="1" dirty="0" smtClean="0"/>
              <a:t>     </a:t>
            </a:r>
          </a:p>
          <a:p>
            <a:pPr latinLnBrk="0"/>
            <a:r>
              <a:rPr lang="en-US" sz="1400" b="1" dirty="0" smtClean="0"/>
              <a:t>           </a:t>
            </a:r>
          </a:p>
          <a:p>
            <a:pPr latinLnBrk="0"/>
            <a:r>
              <a:rPr lang="en-US" sz="1400" b="1" dirty="0" smtClean="0"/>
              <a:t>   </a:t>
            </a:r>
          </a:p>
          <a:p>
            <a:pPr latinLnBrk="0"/>
            <a:r>
              <a:rPr lang="en-US" altLang="ko-KR" sz="1400" b="1" dirty="0" smtClean="0"/>
              <a:t>           </a:t>
            </a:r>
            <a:endParaRPr lang="ko-KR" alt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786322"/>
            <a:ext cx="5143536" cy="1519681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20" y="4214818"/>
            <a:ext cx="40719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below comment box taken from </a:t>
            </a:r>
          </a:p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copy of the user guide for the GT-I9300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4048100" cy="227705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57752" y="3286124"/>
            <a:ext cx="428628" cy="3571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500694" y="2714620"/>
            <a:ext cx="114300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643702" y="2428868"/>
            <a:ext cx="1714512" cy="928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500562" y="3643314"/>
            <a:ext cx="792205" cy="276999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Settings</a:t>
            </a:r>
            <a:endParaRPr lang="en-GB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43636" y="3286124"/>
            <a:ext cx="987771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Anti-Shake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HDMI connector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The HDMI cable for my GT-I9100, Galaxy S2 is not working with my GT-I9300, Galaxy S3.</a:t>
            </a:r>
          </a:p>
          <a:p>
            <a:pPr latinLnBrk="0"/>
            <a:r>
              <a:rPr lang="en-US" sz="1400" b="1" dirty="0" smtClean="0"/>
              <a:t>           What should I do?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The HDMI cable shown below for the Galaxy S2 is not compatible with Galaxy S3.</a:t>
            </a:r>
          </a:p>
          <a:p>
            <a:pPr latinLnBrk="0"/>
            <a:r>
              <a:rPr lang="en-US" altLang="ko-KR" sz="1400" b="1" dirty="0" smtClean="0"/>
              <a:t>           There is a separate HDMI cable for Galaxy S3. </a:t>
            </a:r>
          </a:p>
          <a:p>
            <a:pPr latinLnBrk="0"/>
            <a:r>
              <a:rPr lang="en-US" altLang="ko-KR" sz="1400" b="1" dirty="0" smtClean="0"/>
              <a:t>           The key difference is the number of pins in the connector.</a:t>
            </a:r>
          </a:p>
          <a:p>
            <a:pPr latinLnBrk="0"/>
            <a:r>
              <a:rPr lang="en-US" altLang="ko-KR" sz="1400" b="1" dirty="0" smtClean="0"/>
              <a:t>              * HDMI for Galaxy S2 has 5 pins.</a:t>
            </a:r>
          </a:p>
          <a:p>
            <a:pPr latinLnBrk="0"/>
            <a:r>
              <a:rPr lang="en-US" altLang="ko-KR" sz="1400" b="1" dirty="0" smtClean="0"/>
              <a:t>              * HDMI for Galaxy S3 has 11 pins.</a:t>
            </a:r>
            <a:endParaRPr lang="ko-KR" altLang="en-US" sz="1400" dirty="0"/>
          </a:p>
        </p:txBody>
      </p:sp>
      <p:pic>
        <p:nvPicPr>
          <p:cNvPr id="3073" name="Picture 1" descr="C:\Users\Hero\AppData\Local\Temp\hunclip1\02\huntemp.files\im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172" y="3071810"/>
            <a:ext cx="2739759" cy="14918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Picture 3" descr="C:\Users\Hero\AppData\Local\Temp\hunclip1\03\huntemp.files\img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71810"/>
            <a:ext cx="2340822" cy="153409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00100" y="4786322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HDMI for Galaxy S2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72066" y="4786322"/>
            <a:ext cx="319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HDMI for Galaxy S3</a:t>
            </a:r>
          </a:p>
          <a:p>
            <a:r>
              <a:rPr lang="en-US" altLang="ko-KR" sz="1400" b="1" dirty="0" smtClean="0"/>
              <a:t>(Part Number - </a:t>
            </a:r>
            <a:r>
              <a:rPr lang="en-GB" sz="1400" dirty="0" smtClean="0"/>
              <a:t>EPL-3FHUBEGSTD)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Predictive text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1778540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There is no function for saving new words I have used when creating a message as “predictive </a:t>
            </a:r>
          </a:p>
          <a:p>
            <a:pPr latinLnBrk="0"/>
            <a:r>
              <a:rPr lang="en-US" sz="1400" b="1" dirty="0" smtClean="0"/>
              <a:t>           text “on my mobile. What should I do?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The mobile </a:t>
            </a:r>
            <a:r>
              <a:rPr lang="en-US" sz="1400" b="1" dirty="0" smtClean="0">
                <a:solidFill>
                  <a:srgbClr val="FF0000"/>
                </a:solidFill>
              </a:rPr>
              <a:t>automatically saves </a:t>
            </a:r>
            <a:r>
              <a:rPr lang="en-US" sz="1400" b="1" dirty="0" smtClean="0"/>
              <a:t>new predictive text you have used.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altLang="ko-KR" sz="1400" b="1" dirty="0" smtClean="0"/>
              <a:t>           You can find the words saved as predictive text in “My word list” menu.</a:t>
            </a:r>
          </a:p>
          <a:p>
            <a:pPr latinLnBrk="0"/>
            <a:r>
              <a:rPr lang="en-US" altLang="ko-KR" sz="1400" b="1" dirty="0" smtClean="0"/>
              <a:t>           </a:t>
            </a:r>
            <a:r>
              <a:rPr lang="en-US" altLang="ko-KR" sz="1400" b="1" dirty="0" smtClean="0">
                <a:latin typeface="+mn-ea"/>
              </a:rPr>
              <a:t>Go to Setting – Predictive text – My word list</a:t>
            </a:r>
          </a:p>
          <a:p>
            <a:pPr latinLnBrk="0"/>
            <a:r>
              <a:rPr lang="en-US" altLang="ko-KR" sz="1400" b="1" dirty="0" smtClean="0"/>
              <a:t>  </a:t>
            </a:r>
            <a:endParaRPr lang="ko-KR" altLang="en-US" sz="1400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12" y="2708920"/>
            <a:ext cx="12600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08920"/>
            <a:ext cx="12600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708920"/>
            <a:ext cx="12600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타원 7"/>
          <p:cNvSpPr/>
          <p:nvPr/>
        </p:nvSpPr>
        <p:spPr>
          <a:xfrm>
            <a:off x="827584" y="4869160"/>
            <a:ext cx="288032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483768" y="3429000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283968" y="4581128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 r="35556" b="65937"/>
          <a:stretch>
            <a:fillRect/>
          </a:stretch>
        </p:blipFill>
        <p:spPr bwMode="auto">
          <a:xfrm>
            <a:off x="7429520" y="3571876"/>
            <a:ext cx="1428760" cy="134254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/>
          <a:srcRect r="33889" b="31250"/>
          <a:stretch>
            <a:fillRect/>
          </a:stretch>
        </p:blipFill>
        <p:spPr bwMode="auto">
          <a:xfrm>
            <a:off x="5929322" y="3571876"/>
            <a:ext cx="1385754" cy="25618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43636" y="3000372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/>
              <a:t>Example: </a:t>
            </a:r>
            <a:r>
              <a:rPr lang="en-GB" sz="1200" dirty="0" smtClean="0"/>
              <a:t>“Made up" word </a:t>
            </a:r>
            <a:r>
              <a:rPr lang="en-GB" sz="1200" b="1" dirty="0" smtClean="0"/>
              <a:t>Asdfghj</a:t>
            </a:r>
          </a:p>
          <a:p>
            <a:pPr algn="ctr"/>
            <a:r>
              <a:rPr lang="en-GB" sz="1200" dirty="0" smtClean="0"/>
              <a:t>saved in My Word list</a:t>
            </a:r>
            <a:endParaRPr lang="en-GB" sz="1200" dirty="0"/>
          </a:p>
        </p:txBody>
      </p:sp>
      <p:sp>
        <p:nvSpPr>
          <p:cNvPr id="15" name="Rectangle 14"/>
          <p:cNvSpPr/>
          <p:nvPr/>
        </p:nvSpPr>
        <p:spPr>
          <a:xfrm>
            <a:off x="6000760" y="4214818"/>
            <a:ext cx="71438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357950" y="5643578"/>
            <a:ext cx="571504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429520" y="4000504"/>
            <a:ext cx="714380" cy="4286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Elbow Connector 18"/>
          <p:cNvCxnSpPr>
            <a:stCxn id="15" idx="3"/>
            <a:endCxn id="17" idx="1"/>
          </p:cNvCxnSpPr>
          <p:nvPr/>
        </p:nvCxnSpPr>
        <p:spPr>
          <a:xfrm flipV="1">
            <a:off x="6715140" y="4214818"/>
            <a:ext cx="714380" cy="214314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6" idx="0"/>
          </p:cNvCxnSpPr>
          <p:nvPr/>
        </p:nvCxnSpPr>
        <p:spPr>
          <a:xfrm rot="5400000">
            <a:off x="6179355" y="5179231"/>
            <a:ext cx="928694" cy="158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107125" y="3393281"/>
            <a:ext cx="2286016" cy="500066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2143108" y="2928934"/>
            <a:ext cx="928694" cy="7143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3286116" y="3357562"/>
            <a:ext cx="2000264" cy="42862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 Coating – Rainbow appearance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9144032" cy="3434724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Sometimes my white battery cover shines reflected light like a “Rainbow”.</a:t>
            </a:r>
          </a:p>
          <a:p>
            <a:pPr latinLnBrk="0"/>
            <a:r>
              <a:rPr lang="en-US" sz="1400" b="1" dirty="0" smtClean="0"/>
              <a:t>           What is problem and what should I do?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The GT-I9300, Galaxy S3 uses a pearl white glossy material coating on its surface.</a:t>
            </a:r>
          </a:p>
          <a:p>
            <a:pPr latinLnBrk="0"/>
            <a:r>
              <a:rPr lang="en-US" sz="1400" b="1" dirty="0" smtClean="0"/>
              <a:t>           The reason other colors appear is due the appearance of reflected light after </a:t>
            </a:r>
            <a:r>
              <a:rPr lang="en-US" sz="1400" b="1" u="sng" dirty="0" smtClean="0"/>
              <a:t>refraction</a:t>
            </a:r>
            <a:r>
              <a:rPr lang="en-US" sz="1400" b="1" dirty="0" smtClean="0"/>
              <a:t> by the</a:t>
            </a:r>
          </a:p>
          <a:p>
            <a:pPr latinLnBrk="0"/>
            <a:r>
              <a:rPr lang="en-US" sz="1400" b="1" dirty="0" smtClean="0"/>
              <a:t>            coating on the cover.</a:t>
            </a:r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    </a:t>
            </a:r>
          </a:p>
          <a:p>
            <a:pPr latinLnBrk="0"/>
            <a:r>
              <a:rPr lang="en-US" sz="1400" b="1" dirty="0" smtClean="0"/>
              <a:t>            </a:t>
            </a:r>
          </a:p>
          <a:p>
            <a:pPr latinLnBrk="0"/>
            <a:r>
              <a:rPr lang="en-US" sz="1400" b="1" dirty="0" smtClean="0"/>
              <a:t>           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      The is no defect with your device.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805835" y="2428868"/>
            <a:ext cx="5822028" cy="1000132"/>
            <a:chOff x="702420" y="1234672"/>
            <a:chExt cx="5822028" cy="1000132"/>
          </a:xfrm>
        </p:grpSpPr>
        <p:sp>
          <p:nvSpPr>
            <p:cNvPr id="6" name="직사각형 5"/>
            <p:cNvSpPr/>
            <p:nvPr/>
          </p:nvSpPr>
          <p:spPr bwMode="auto">
            <a:xfrm>
              <a:off x="1188721" y="2036446"/>
              <a:ext cx="1666874" cy="19835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1001">
              <a:schemeClr val="lt2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14400" tIns="14400" rIns="14400" bIns="144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Battery Cover</a:t>
              </a:r>
              <a:endParaRPr lang="ko-KR" altLang="en-US" sz="1100" dirty="0">
                <a:solidFill>
                  <a:schemeClr val="bg2">
                    <a:lumMod val="75000"/>
                  </a:schemeClr>
                </a:solidFill>
                <a:latin typeface="+mn-ea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 bwMode="auto">
            <a:xfrm>
              <a:off x="1179195" y="1645920"/>
              <a:ext cx="542925" cy="381000"/>
            </a:xfrm>
            <a:prstGeom prst="line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직선 연결선 7"/>
            <p:cNvCxnSpPr/>
            <p:nvPr/>
          </p:nvCxnSpPr>
          <p:spPr bwMode="auto">
            <a:xfrm>
              <a:off x="1807845" y="1655445"/>
              <a:ext cx="542925" cy="381000"/>
            </a:xfrm>
            <a:prstGeom prst="line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직선 연결선 8"/>
            <p:cNvCxnSpPr/>
            <p:nvPr/>
          </p:nvCxnSpPr>
          <p:spPr bwMode="auto">
            <a:xfrm>
              <a:off x="1493520" y="1645920"/>
              <a:ext cx="542925" cy="381000"/>
            </a:xfrm>
            <a:prstGeom prst="line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직선 화살표 연결선 9"/>
            <p:cNvCxnSpPr/>
            <p:nvPr/>
          </p:nvCxnSpPr>
          <p:spPr bwMode="auto">
            <a:xfrm flipV="1">
              <a:off x="1722120" y="1664970"/>
              <a:ext cx="495300" cy="361950"/>
            </a:xfrm>
            <a:prstGeom prst="straightConnector1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직선 화살표 연결선 10"/>
            <p:cNvCxnSpPr/>
            <p:nvPr/>
          </p:nvCxnSpPr>
          <p:spPr bwMode="auto">
            <a:xfrm flipV="1">
              <a:off x="2026920" y="1664970"/>
              <a:ext cx="495300" cy="361950"/>
            </a:xfrm>
            <a:prstGeom prst="straightConnector1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직선 화살표 연결선 11"/>
            <p:cNvCxnSpPr/>
            <p:nvPr/>
          </p:nvCxnSpPr>
          <p:spPr bwMode="auto">
            <a:xfrm flipV="1">
              <a:off x="2352675" y="1664970"/>
              <a:ext cx="495300" cy="361950"/>
            </a:xfrm>
            <a:prstGeom prst="straightConnector1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FF"/>
                </a:gs>
                <a:gs pos="100000">
                  <a:srgbClr val="CCFF99"/>
                </a:gs>
              </a:gsLst>
              <a:lin ang="5400000" scaled="1"/>
            </a:gradFill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02420" y="1379220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 smtClean="0">
                  <a:latin typeface="+mn-ea"/>
                </a:rPr>
                <a:t>Light</a:t>
              </a:r>
              <a:endParaRPr lang="ko-KR" altLang="en-US" sz="1100" dirty="0">
                <a:latin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11197" y="1234672"/>
              <a:ext cx="39132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+mn-ea"/>
                </a:rPr>
                <a:t>Reflected light is “Refracted” - It looks like a “Rainbow”</a:t>
              </a:r>
              <a:endParaRPr lang="ko-KR" altLang="en-US" sz="1100" b="1" dirty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87963" y="1432560"/>
              <a:ext cx="944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Refraction</a:t>
              </a:r>
              <a:endParaRPr lang="ko-KR" altLang="en-US" sz="1100" dirty="0">
                <a:solidFill>
                  <a:schemeClr val="accent3">
                    <a:lumMod val="50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Daylight Saving Icon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35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4309005" cy="260047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내용 개체 틀 2"/>
          <p:cNvSpPr>
            <a:spLocks noGrp="1"/>
          </p:cNvSpPr>
          <p:nvPr>
            <p:ph sz="quarter" idx="13"/>
          </p:nvPr>
        </p:nvSpPr>
        <p:spPr>
          <a:xfrm>
            <a:off x="-32" y="714356"/>
            <a:ext cx="8785225" cy="2592958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In weather widget, there is a strange icon that looks like the Sun. What is it?</a:t>
            </a:r>
          </a:p>
          <a:p>
            <a:pPr latinLnBrk="0"/>
            <a:endParaRPr lang="en-US" sz="1400" dirty="0" smtClean="0"/>
          </a:p>
          <a:p>
            <a:pPr latinLnBrk="0"/>
            <a:r>
              <a:rPr lang="en-US" sz="1400" dirty="0" smtClean="0"/>
              <a:t>      </a:t>
            </a:r>
            <a:r>
              <a:rPr lang="en-US" sz="1400" b="1" dirty="0" smtClean="0"/>
              <a:t>A: It is the Daylight Saving Time Icon. </a:t>
            </a:r>
          </a:p>
          <a:p>
            <a:pPr latinLnBrk="0"/>
            <a:r>
              <a:rPr lang="en-US" sz="1400" b="1" dirty="0" smtClean="0"/>
              <a:t>           The area or locations that use Daylight saving time (Summer time), will be indicted by the icon</a:t>
            </a:r>
          </a:p>
          <a:p>
            <a:pPr latinLnBrk="0"/>
            <a:r>
              <a:rPr lang="en-US" altLang="ko-KR" sz="1400" b="1" dirty="0" smtClean="0"/>
              <a:t>           in the Weather Widget and Dual Clock widget.</a:t>
            </a:r>
            <a:endParaRPr lang="ko-KR" altLang="en-US" sz="1400" dirty="0"/>
          </a:p>
        </p:txBody>
      </p:sp>
      <p:sp>
        <p:nvSpPr>
          <p:cNvPr id="7" name="직사각형 6"/>
          <p:cNvSpPr/>
          <p:nvPr/>
        </p:nvSpPr>
        <p:spPr>
          <a:xfrm>
            <a:off x="3714744" y="2857496"/>
            <a:ext cx="50405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85918" y="5286388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Weather Widget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47" y="2571744"/>
            <a:ext cx="4199447" cy="257860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8445047" y="4500570"/>
            <a:ext cx="571504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215074" y="528638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Dual Clock Widget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Call settings – How to access call settings option.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4177134"/>
          </a:xfrm>
        </p:spPr>
        <p:txBody>
          <a:bodyPr>
            <a:normAutofit lnSpcReduction="10000"/>
          </a:bodyPr>
          <a:lstStyle/>
          <a:p>
            <a:pPr latinLnBrk="0"/>
            <a:r>
              <a:rPr lang="en-US" altLang="ko-KR" sz="1400" b="1" dirty="0" smtClean="0"/>
              <a:t> Q: How do I access the “Call settings” option </a:t>
            </a:r>
          </a:p>
          <a:p>
            <a:pPr latinLnBrk="0"/>
            <a:r>
              <a:rPr lang="en-US" altLang="ko-KR" sz="1400" b="1" dirty="0" smtClean="0"/>
              <a:t>      on my Galaxy S3, GT-I9300 device?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</a:t>
            </a:r>
            <a:r>
              <a:rPr lang="en-US" altLang="ko-KR" sz="1400" b="1" dirty="0" smtClean="0"/>
              <a:t>A:  Please see the steps below to see how to</a:t>
            </a:r>
          </a:p>
          <a:p>
            <a:pPr latinLnBrk="0"/>
            <a:r>
              <a:rPr lang="en-US" altLang="ko-KR" sz="1400" b="1" dirty="0" smtClean="0"/>
              <a:t>       access the “Call settings” option for the Galaxy S3. 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</a:t>
            </a:r>
            <a:r>
              <a:rPr lang="en-US" altLang="ko-KR" sz="1400" dirty="0" smtClean="0"/>
              <a:t>1. </a:t>
            </a:r>
            <a:r>
              <a:rPr lang="en-US" altLang="ko-KR" sz="1400" dirty="0" smtClean="0">
                <a:ea typeface="HY각헤드라인B" pitchFamily="18" charset="-127"/>
                <a:cs typeface="Arial" charset="0"/>
              </a:rPr>
              <a:t>From the standby home screen, tap </a:t>
            </a:r>
            <a:r>
              <a:rPr lang="en-US" altLang="ko-KR" sz="1400" b="1" dirty="0" smtClean="0"/>
              <a:t>Phone</a:t>
            </a:r>
            <a:r>
              <a:rPr lang="en-US" altLang="ko-KR" sz="1400" dirty="0" smtClean="0"/>
              <a:t>.</a:t>
            </a:r>
          </a:p>
          <a:p>
            <a:pPr latinLnBrk="0"/>
            <a:r>
              <a:rPr lang="en-US" altLang="ko-KR" sz="1400" dirty="0" smtClean="0"/>
              <a:t>      2. Select the </a:t>
            </a:r>
            <a:r>
              <a:rPr lang="en-US" altLang="ko-KR" sz="1400" b="1" dirty="0" smtClean="0"/>
              <a:t>left menu (or Option) key</a:t>
            </a:r>
            <a:r>
              <a:rPr lang="en-US" altLang="ko-KR" sz="1400" dirty="0" smtClean="0"/>
              <a:t>. </a:t>
            </a:r>
          </a:p>
          <a:p>
            <a:pPr latinLnBrk="0"/>
            <a:r>
              <a:rPr lang="en-US" altLang="ko-KR" sz="1400" dirty="0" smtClean="0"/>
              <a:t>      3. </a:t>
            </a:r>
            <a:r>
              <a:rPr lang="en-US" altLang="ko-KR" sz="1400" b="1" dirty="0" smtClean="0"/>
              <a:t>Call settings </a:t>
            </a:r>
            <a:r>
              <a:rPr lang="en-US" altLang="ko-KR" sz="1400" dirty="0" smtClean="0"/>
              <a:t>option displayed.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dirty="0" smtClean="0"/>
              <a:t>  </a:t>
            </a:r>
          </a:p>
          <a:p>
            <a:pPr latinLnBrk="0"/>
            <a:r>
              <a:rPr lang="en-US" altLang="ko-KR" sz="1400" dirty="0" smtClean="0"/>
              <a:t> </a:t>
            </a:r>
            <a:r>
              <a:rPr lang="en-US" altLang="ko-KR" sz="1400" b="1" dirty="0" smtClean="0"/>
              <a:t>Note: </a:t>
            </a:r>
            <a:r>
              <a:rPr lang="en-US" altLang="ko-KR" sz="1400" dirty="0" smtClean="0"/>
              <a:t>For reference, the method used </a:t>
            </a:r>
          </a:p>
          <a:p>
            <a:pPr latinLnBrk="0"/>
            <a:r>
              <a:rPr lang="en-US" altLang="ko-KR" sz="1400" dirty="0" smtClean="0"/>
              <a:t>on some other models e.g. </a:t>
            </a:r>
          </a:p>
          <a:p>
            <a:pPr latinLnBrk="0"/>
            <a:r>
              <a:rPr lang="en-US" altLang="ko-KR" sz="1400" dirty="0" smtClean="0"/>
              <a:t>Galaxy Note (GT-N7000) is as follows.</a:t>
            </a:r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1. Tap </a:t>
            </a:r>
            <a:r>
              <a:rPr lang="en-US" altLang="ko-KR" sz="1400" b="1" dirty="0" smtClean="0"/>
              <a:t>Apps</a:t>
            </a:r>
            <a:r>
              <a:rPr lang="en-US" altLang="ko-KR" sz="1400" dirty="0" smtClean="0"/>
              <a:t> &gt; then </a:t>
            </a:r>
            <a:r>
              <a:rPr lang="en-US" altLang="ko-KR" sz="1400" b="1" dirty="0" smtClean="0"/>
              <a:t>Settings</a:t>
            </a:r>
            <a:r>
              <a:rPr lang="en-US" altLang="ko-KR" sz="1400" dirty="0" smtClean="0"/>
              <a:t> &gt; then </a:t>
            </a:r>
            <a:r>
              <a:rPr lang="en-US" altLang="ko-KR" sz="1400" b="1" dirty="0" smtClean="0"/>
              <a:t>Call settings</a:t>
            </a:r>
          </a:p>
          <a:p>
            <a:pPr latinLnBrk="0"/>
            <a:r>
              <a:rPr lang="en-US" altLang="ko-KR" sz="1400" dirty="0" smtClean="0">
                <a:ea typeface="HY각헤드라인B" pitchFamily="18" charset="-127"/>
                <a:cs typeface="Arial" charset="0"/>
              </a:rPr>
              <a:t>. </a:t>
            </a:r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36</a:t>
            </a:fld>
            <a:endParaRPr lang="ko-KR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72132" y="857232"/>
            <a:ext cx="1500198" cy="265228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72132" y="3071810"/>
            <a:ext cx="28575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4214810" y="2428868"/>
            <a:ext cx="1500198" cy="71438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김보름\Desktop\Image Fro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428868"/>
            <a:ext cx="1214446" cy="2357454"/>
          </a:xfrm>
          <a:prstGeom prst="rect">
            <a:avLst/>
          </a:prstGeom>
          <a:noFill/>
        </p:spPr>
      </p:pic>
      <p:cxnSp>
        <p:nvCxnSpPr>
          <p:cNvPr id="11" name="Elbow Connector 10"/>
          <p:cNvCxnSpPr/>
          <p:nvPr/>
        </p:nvCxnSpPr>
        <p:spPr>
          <a:xfrm>
            <a:off x="3786182" y="2714620"/>
            <a:ext cx="3500462" cy="1928826"/>
          </a:xfrm>
          <a:prstGeom prst="bentConnector3">
            <a:avLst>
              <a:gd name="adj1" fmla="val 30927"/>
            </a:avLst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215206" y="4500570"/>
            <a:ext cx="428628" cy="2857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t="73828"/>
          <a:stretch>
            <a:fillRect/>
          </a:stretch>
        </p:blipFill>
        <p:spPr bwMode="auto">
          <a:xfrm>
            <a:off x="4643438" y="4929198"/>
            <a:ext cx="3193333" cy="148576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19" name="Elbow Connector 18"/>
          <p:cNvCxnSpPr/>
          <p:nvPr/>
        </p:nvCxnSpPr>
        <p:spPr>
          <a:xfrm rot="16200000" flipH="1">
            <a:off x="2821769" y="3821909"/>
            <a:ext cx="3214710" cy="1428760"/>
          </a:xfrm>
          <a:prstGeom prst="bentConnector3">
            <a:avLst>
              <a:gd name="adj1" fmla="val 2561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Music Player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214282" y="714356"/>
            <a:ext cx="8785225" cy="2520950"/>
          </a:xfrm>
        </p:spPr>
        <p:txBody>
          <a:bodyPr>
            <a:noAutofit/>
          </a:bodyPr>
          <a:lstStyle/>
          <a:p>
            <a:pPr latinLnBrk="0"/>
            <a:r>
              <a:rPr lang="en-US" sz="1400" b="1" dirty="0" smtClean="0"/>
              <a:t>      Q: </a:t>
            </a:r>
            <a:r>
              <a:rPr lang="en-US" altLang="ko-KR" sz="1400" b="1" dirty="0" smtClean="0"/>
              <a:t>I put an micro SD card in my GS3 with some MP3 Music files stored on it and want to play </a:t>
            </a:r>
          </a:p>
          <a:p>
            <a:pPr latinLnBrk="0"/>
            <a:r>
              <a:rPr lang="en-US" altLang="ko-KR" sz="1400" b="1" dirty="0" smtClean="0"/>
              <a:t>           them using the “Music Player” app.</a:t>
            </a:r>
          </a:p>
          <a:p>
            <a:pPr latinLnBrk="0"/>
            <a:r>
              <a:rPr lang="en-US" altLang="ko-KR" sz="1400" b="1" dirty="0" smtClean="0"/>
              <a:t>           However, the songs that are stored on the SD card are not seen in “Music Square” tab of </a:t>
            </a:r>
          </a:p>
          <a:p>
            <a:pPr latinLnBrk="0"/>
            <a:r>
              <a:rPr lang="en-US" altLang="ko-KR" sz="1400" b="1" dirty="0" smtClean="0"/>
              <a:t>           the player,  so it is not possible to play them back. What should I do?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 A: Your device is not faulty. 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     You need to updated the Music Player Library after adding new music to the handset through </a:t>
            </a:r>
          </a:p>
          <a:p>
            <a:pPr latinLnBrk="0"/>
            <a:r>
              <a:rPr lang="en-US" altLang="ko-KR" sz="1400" b="1" dirty="0" smtClean="0"/>
              <a:t>           either download or micro SD card. Then you can play music normally.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     </a:t>
            </a:r>
            <a:endParaRPr lang="ko-KR" altLang="en-US" sz="1400" dirty="0"/>
          </a:p>
        </p:txBody>
      </p:sp>
      <p:pic>
        <p:nvPicPr>
          <p:cNvPr id="6" name="Picture 2" descr="C:\Users\김보름\Desktop\Image Front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286124"/>
            <a:ext cx="1857388" cy="3214710"/>
          </a:xfrm>
          <a:prstGeom prst="rect">
            <a:avLst/>
          </a:prstGeom>
          <a:noFill/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714752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714752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Picture 5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571876"/>
            <a:ext cx="157163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직사각형 10"/>
          <p:cNvSpPr/>
          <p:nvPr/>
        </p:nvSpPr>
        <p:spPr>
          <a:xfrm>
            <a:off x="1857356" y="5715016"/>
            <a:ext cx="28575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071802" y="4429132"/>
            <a:ext cx="30228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715008" y="6143644"/>
            <a:ext cx="30228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857884" y="5143512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 설명선 14"/>
          <p:cNvSpPr/>
          <p:nvPr/>
        </p:nvSpPr>
        <p:spPr bwMode="auto">
          <a:xfrm>
            <a:off x="1785918" y="6072206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1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" name="사각형 설명선 15"/>
          <p:cNvSpPr/>
          <p:nvPr/>
        </p:nvSpPr>
        <p:spPr bwMode="auto">
          <a:xfrm>
            <a:off x="2928926" y="4929198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" name="사각형 설명선 16"/>
          <p:cNvSpPr/>
          <p:nvPr/>
        </p:nvSpPr>
        <p:spPr bwMode="auto">
          <a:xfrm>
            <a:off x="6786578" y="6286520"/>
            <a:ext cx="1214446" cy="428628"/>
          </a:xfrm>
          <a:prstGeom prst="wedgeRectCallout">
            <a:avLst>
              <a:gd name="adj1" fmla="val -120872"/>
              <a:gd name="adj2" fmla="val -60606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3-1.Select </a:t>
            </a:r>
            <a:r>
              <a:rPr kumimoji="0"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Option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 key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8" name="사각형 설명선 17"/>
          <p:cNvSpPr/>
          <p:nvPr/>
        </p:nvSpPr>
        <p:spPr bwMode="auto">
          <a:xfrm>
            <a:off x="5929322" y="4214818"/>
            <a:ext cx="1285884" cy="428628"/>
          </a:xfrm>
          <a:prstGeom prst="wedgeRectCallout">
            <a:avLst>
              <a:gd name="adj1" fmla="val -16069"/>
              <a:gd name="adj2" fmla="val 15974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3-2.Select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Library Update</a:t>
            </a:r>
            <a:endParaRPr kumimoji="0" lang="ko-KR" altLang="en-US" sz="900" b="1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910" y="3000372"/>
            <a:ext cx="1714512" cy="92333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b="1" dirty="0" smtClean="0"/>
              <a:t> </a:t>
            </a:r>
            <a:r>
              <a:rPr lang="en-US" altLang="ko-KR" sz="1200" dirty="0" smtClean="0"/>
              <a:t>1. </a:t>
            </a:r>
            <a:r>
              <a:rPr lang="en-US" altLang="ko-KR" sz="1200" dirty="0" smtClean="0">
                <a:ea typeface="HY각헤드라인B" pitchFamily="18" charset="-127"/>
                <a:cs typeface="Arial" charset="0"/>
              </a:rPr>
              <a:t>From the standby home screen, tap </a:t>
            </a:r>
            <a:r>
              <a:rPr lang="en-US" altLang="ko-KR" sz="1200" b="1" dirty="0" smtClean="0"/>
              <a:t>Apps</a:t>
            </a:r>
            <a:r>
              <a:rPr lang="en-US" altLang="ko-KR" sz="1200" dirty="0" smtClean="0"/>
              <a:t>.</a:t>
            </a:r>
          </a:p>
          <a:p>
            <a:pPr algn="ctr" latinLnBrk="0"/>
            <a:r>
              <a:rPr lang="en-US" altLang="ko-KR" sz="1200" dirty="0" smtClean="0"/>
              <a:t>      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500298" y="3071810"/>
            <a:ext cx="10631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ko-KR" sz="1200" dirty="0" smtClean="0"/>
              <a:t>2. Tap </a:t>
            </a:r>
          </a:p>
          <a:p>
            <a:pPr algn="ctr" latinLnBrk="0"/>
            <a:r>
              <a:rPr lang="en-US" altLang="ko-KR" sz="1200" dirty="0" smtClean="0"/>
              <a:t>Music Player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929058" y="3071810"/>
            <a:ext cx="123463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ko-KR" sz="1200" dirty="0" smtClean="0"/>
              <a:t>3. Music Player</a:t>
            </a:r>
          </a:p>
          <a:p>
            <a:pPr algn="ctr" latinLnBrk="0"/>
            <a:r>
              <a:rPr lang="en-US" sz="1200" dirty="0" smtClean="0"/>
              <a:t>displayed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Notification setting off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     Q: </a:t>
            </a:r>
            <a:r>
              <a:rPr lang="en-US" altLang="ko-KR" sz="1400" b="1" dirty="0" smtClean="0"/>
              <a:t>I set the “Notification” function via the quick menu panel to “Off”. But now a missed call is not </a:t>
            </a:r>
          </a:p>
          <a:p>
            <a:r>
              <a:rPr lang="en-US" altLang="ko-KR" sz="1400" b="1" dirty="0" smtClean="0"/>
              <a:t>           displayed in the indicator.</a:t>
            </a:r>
          </a:p>
          <a:p>
            <a:r>
              <a:rPr lang="en-US" altLang="ko-KR" sz="1400" b="1" dirty="0" smtClean="0"/>
              <a:t>           What is problem and what should I do?</a:t>
            </a:r>
            <a:endParaRPr lang="en-US" altLang="ko-KR" sz="1400" b="1" dirty="0" smtClean="0">
              <a:ea typeface="굴림" charset="-127"/>
              <a:cs typeface="Arial" charset="0"/>
            </a:endParaRP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A: Your device is not faulty. What you are experiencing is part of the GT-I9300, Galaxy S3 concept.</a:t>
            </a:r>
          </a:p>
          <a:p>
            <a:pPr latinLnBrk="0"/>
            <a:r>
              <a:rPr lang="en-US" altLang="ko-KR" sz="1400" b="1" dirty="0" smtClean="0"/>
              <a:t>            If Notification function is turned off , the missed call notification is turned off too.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     To improve customer satisfaction, Samsung is working on an update to this feature. </a:t>
            </a:r>
          </a:p>
          <a:p>
            <a:pPr latinLnBrk="0"/>
            <a:r>
              <a:rPr lang="en-US" altLang="ko-KR" sz="1400" b="1" dirty="0" smtClean="0"/>
              <a:t>           When the Notification function is turned off, a “slanted line” icon will be shown to improve </a:t>
            </a:r>
          </a:p>
          <a:p>
            <a:pPr latinLnBrk="0"/>
            <a:r>
              <a:rPr lang="en-US" altLang="ko-KR" sz="1400" b="1" dirty="0" smtClean="0"/>
              <a:t>           visibility of the setting. 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 It is expected that this update will </a:t>
            </a:r>
          </a:p>
          <a:p>
            <a:pPr latinLnBrk="0"/>
            <a:r>
              <a:rPr lang="en-US" altLang="ko-KR" sz="1400" b="1" dirty="0" smtClean="0"/>
              <a:t>           be available a the next release of </a:t>
            </a:r>
          </a:p>
          <a:p>
            <a:pPr latinLnBrk="0"/>
            <a:r>
              <a:rPr lang="en-US" altLang="ko-KR" sz="1400" b="1" dirty="0" smtClean="0"/>
              <a:t>          SW for update via Kies.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929198"/>
            <a:ext cx="35242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929198"/>
            <a:ext cx="355282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428596" y="4786322"/>
            <a:ext cx="3929090" cy="14287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500562" y="4786322"/>
            <a:ext cx="3929090" cy="14287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500166" y="578645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Current display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7818" y="578645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Future display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214686"/>
            <a:ext cx="315192" cy="26670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cxnSp>
        <p:nvCxnSpPr>
          <p:cNvPr id="16" name="Elbow Connector 15"/>
          <p:cNvCxnSpPr>
            <a:stCxn id="4098" idx="3"/>
          </p:cNvCxnSpPr>
          <p:nvPr/>
        </p:nvCxnSpPr>
        <p:spPr>
          <a:xfrm>
            <a:off x="3172680" y="3348037"/>
            <a:ext cx="1542196" cy="1652599"/>
          </a:xfrm>
          <a:prstGeom prst="bentConnector2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Wrong display of Message Shortcut icon 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142844" y="908050"/>
            <a:ext cx="8785225" cy="2520950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      Q</a:t>
            </a:r>
            <a:r>
              <a:rPr lang="en-US" sz="1400" dirty="0" smtClean="0"/>
              <a:t>: </a:t>
            </a:r>
            <a:r>
              <a:rPr lang="en-US" altLang="ko-KR" sz="1400" b="1" dirty="0" smtClean="0"/>
              <a:t>I confirmed all the messages received in the “messaging” box.</a:t>
            </a:r>
          </a:p>
          <a:p>
            <a:r>
              <a:rPr lang="en-US" altLang="ko-KR" sz="1400" b="1" dirty="0" smtClean="0"/>
              <a:t>           But the message icon in home screen shows there is a </a:t>
            </a:r>
          </a:p>
          <a:p>
            <a:r>
              <a:rPr lang="en-US" altLang="ko-KR" sz="1400" b="1" dirty="0" smtClean="0"/>
              <a:t>           new message which has not been read. </a:t>
            </a:r>
          </a:p>
          <a:p>
            <a:r>
              <a:rPr lang="en-US" altLang="ko-KR" sz="1400" b="1" dirty="0" smtClean="0"/>
              <a:t>           What is problem and what should I do?</a:t>
            </a:r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 A:</a:t>
            </a:r>
            <a:r>
              <a:rPr lang="en-US" altLang="ko-KR" sz="1400" b="1" dirty="0" smtClean="0">
                <a:latin typeface="Arial" pitchFamily="34" charset="0"/>
              </a:rPr>
              <a:t> Normally, this pro</a:t>
            </a:r>
            <a:r>
              <a:rPr lang="en-US" altLang="ko-KR" sz="1400" b="1" dirty="0" smtClean="0"/>
              <a:t>blem does not occur.</a:t>
            </a:r>
          </a:p>
          <a:p>
            <a:pPr latinLnBrk="0"/>
            <a:r>
              <a:rPr lang="en-US" altLang="ko-KR" sz="1400" b="1" dirty="0" smtClean="0"/>
              <a:t>            However if you chose the Settings option “</a:t>
            </a:r>
            <a:r>
              <a:rPr lang="en-US" altLang="ko-KR" sz="1400" b="1" u="sng" dirty="0" smtClean="0"/>
              <a:t>Do not keep activities”,</a:t>
            </a:r>
            <a:r>
              <a:rPr lang="en-US" altLang="ko-KR" sz="1400" b="1" dirty="0" smtClean="0"/>
              <a:t> this problem can occur.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 </a:t>
            </a:r>
            <a:r>
              <a:rPr lang="en-US" altLang="ko-KR" sz="1400" u="sng" dirty="0" smtClean="0"/>
              <a:t>“Do not keep activities”</a:t>
            </a:r>
            <a:r>
              <a:rPr lang="en-US" altLang="ko-KR" sz="1400" dirty="0" smtClean="0"/>
              <a:t> option is one of the “Developer options” settings. </a:t>
            </a:r>
          </a:p>
          <a:p>
            <a:pPr latinLnBrk="0"/>
            <a:r>
              <a:rPr lang="en-US" altLang="ko-KR" sz="1400" dirty="0" smtClean="0"/>
              <a:t>           To amend the settings Tap on 1. “</a:t>
            </a:r>
            <a:r>
              <a:rPr lang="en-US" altLang="ko-KR" sz="1400" b="1" dirty="0" smtClean="0"/>
              <a:t>Apps”</a:t>
            </a:r>
            <a:r>
              <a:rPr lang="en-US" altLang="ko-KR" sz="1400" dirty="0" smtClean="0"/>
              <a:t>, then  2. “</a:t>
            </a:r>
            <a:r>
              <a:rPr lang="en-US" altLang="ko-KR" sz="1400" b="1" dirty="0" smtClean="0"/>
              <a:t>Settings”</a:t>
            </a:r>
            <a:r>
              <a:rPr lang="en-US" altLang="ko-KR" sz="1400" dirty="0" smtClean="0"/>
              <a:t>, then 3. “</a:t>
            </a:r>
            <a:r>
              <a:rPr lang="en-US" altLang="ko-KR" sz="1400" b="1" dirty="0" smtClean="0"/>
              <a:t>Developer Options”</a:t>
            </a:r>
            <a:r>
              <a:rPr lang="en-US" altLang="ko-KR" sz="1400" dirty="0" smtClean="0"/>
              <a:t>, </a:t>
            </a:r>
          </a:p>
          <a:p>
            <a:pPr latinLnBrk="0"/>
            <a:r>
              <a:rPr lang="en-US" altLang="ko-KR" sz="1400" dirty="0" smtClean="0"/>
              <a:t>           then change the setting in  4. “</a:t>
            </a:r>
            <a:r>
              <a:rPr lang="en-US" altLang="ko-KR" sz="1400" b="1" dirty="0" smtClean="0"/>
              <a:t>Do not keep activities</a:t>
            </a:r>
            <a:r>
              <a:rPr lang="en-US" altLang="ko-KR" sz="1400" dirty="0" smtClean="0"/>
              <a:t>” to that shown here: 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96752"/>
            <a:ext cx="1250590" cy="108012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cxnSp>
        <p:nvCxnSpPr>
          <p:cNvPr id="19" name="꺾인 연결선 18"/>
          <p:cNvCxnSpPr/>
          <p:nvPr/>
        </p:nvCxnSpPr>
        <p:spPr>
          <a:xfrm flipV="1">
            <a:off x="4286248" y="1428736"/>
            <a:ext cx="4071966" cy="1428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00050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00050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0050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5643570" y="5500702"/>
            <a:ext cx="135732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071934" y="5857892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428860" y="5786454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928794" y="6000768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643042" y="5715016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714612" y="5500702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929190" y="5572140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429388" y="5072074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pic>
        <p:nvPicPr>
          <p:cNvPr id="23" name="Picture 5"/>
          <p:cNvPicPr preferRelativeResize="0">
            <a:picLocks noChangeArrowheads="1"/>
          </p:cNvPicPr>
          <p:nvPr/>
        </p:nvPicPr>
        <p:blipFill>
          <a:blip r:embed="rId6" cstate="print"/>
          <a:srcRect t="58005" b="23677"/>
          <a:stretch>
            <a:fillRect/>
          </a:stretch>
        </p:blipFill>
        <p:spPr bwMode="auto">
          <a:xfrm>
            <a:off x="6572264" y="3786190"/>
            <a:ext cx="2500298" cy="9286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5" name="Elbow Connector 24"/>
          <p:cNvCxnSpPr/>
          <p:nvPr/>
        </p:nvCxnSpPr>
        <p:spPr>
          <a:xfrm>
            <a:off x="6643702" y="3643314"/>
            <a:ext cx="2071702" cy="71438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54"/>
          <p:cNvGraphicFramePr>
            <a:graphicFrameLocks noGrp="1"/>
          </p:cNvGraphicFramePr>
          <p:nvPr/>
        </p:nvGraphicFramePr>
        <p:xfrm>
          <a:off x="144493" y="793362"/>
          <a:ext cx="8889716" cy="5029264"/>
        </p:xfrm>
        <a:graphic>
          <a:graphicData uri="http://schemas.openxmlformats.org/drawingml/2006/table">
            <a:tbl>
              <a:tblPr/>
              <a:tblGrid>
                <a:gridCol w="846451"/>
                <a:gridCol w="866412"/>
                <a:gridCol w="7176853"/>
              </a:tblGrid>
              <a:tr h="243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Date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Version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2012.06.18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V4.0 Continued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Updates from CS team HQ added to Ver. 4.0 on 18</a:t>
                      </a:r>
                      <a:r>
                        <a:rPr kumimoji="1" lang="en-US" altLang="ko-KR" sz="10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th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 June 2012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Slide 44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- </a:t>
                      </a:r>
                      <a:r>
                        <a:rPr lang="en-US" altLang="ko-KR" sz="1000" dirty="0" smtClean="0">
                          <a:latin typeface="+mn-lt"/>
                        </a:rPr>
                        <a:t>SMART View App (Text</a:t>
                      </a:r>
                      <a:r>
                        <a:rPr lang="en-US" altLang="ko-KR" sz="1000" baseline="0" dirty="0" smtClean="0">
                          <a:latin typeface="+mn-lt"/>
                        </a:rPr>
                        <a:t> redrafted)</a:t>
                      </a:r>
                      <a:endParaRPr lang="en-US" altLang="ko-KR" sz="1000" dirty="0" smtClean="0"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Slide 45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- </a:t>
                      </a:r>
                      <a:r>
                        <a:rPr lang="en-US" altLang="ko-KR" sz="1000" dirty="0" smtClean="0">
                          <a:latin typeface="+mn-lt"/>
                        </a:rPr>
                        <a:t>Home Key reaction speed (Picture added showing home key)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Slide 46,47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- </a:t>
                      </a:r>
                      <a:r>
                        <a:rPr lang="en-US" altLang="ko-KR" sz="1000" dirty="0" smtClean="0">
                          <a:latin typeface="+mn-lt"/>
                        </a:rPr>
                        <a:t>TSP sensitivity (Text simplified for both</a:t>
                      </a:r>
                      <a:r>
                        <a:rPr lang="en-US" altLang="ko-KR" sz="1000" baseline="0" dirty="0" smtClean="0">
                          <a:latin typeface="+mn-lt"/>
                        </a:rPr>
                        <a:t> slides</a:t>
                      </a:r>
                      <a:r>
                        <a:rPr lang="en-US" altLang="ko-KR" sz="1000" dirty="0" smtClean="0">
                          <a:latin typeface="+mn-lt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latin typeface="+mn-lt"/>
                        </a:rPr>
                        <a:t>Slide 48</a:t>
                      </a:r>
                      <a:r>
                        <a:rPr lang="en-US" altLang="ko-KR" sz="1000" dirty="0" smtClean="0">
                          <a:latin typeface="+mn-lt"/>
                        </a:rPr>
                        <a:t> – Home Key malfunction</a:t>
                      </a:r>
                      <a:r>
                        <a:rPr lang="ko-KR" altLang="en-US" sz="1000" baseline="0" dirty="0" smtClean="0">
                          <a:latin typeface="+mn-lt"/>
                        </a:rPr>
                        <a:t>  </a:t>
                      </a:r>
                      <a:r>
                        <a:rPr lang="en-GB" altLang="ko-KR" sz="1000" baseline="0" dirty="0" smtClean="0">
                          <a:latin typeface="+mn-lt"/>
                        </a:rPr>
                        <a:t>(note added to back up data to PC via Kies before Factory reset)</a:t>
                      </a:r>
                      <a:endParaRPr lang="en-US" altLang="ko-KR" sz="1000" dirty="0" smtClean="0"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2012.06.20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V5.0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ECC HHP review of updates 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from CS team HQ supplied 20</a:t>
                      </a:r>
                      <a:r>
                        <a:rPr kumimoji="1" lang="en-US" altLang="ko-KR" sz="10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th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 June 2012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Update from CS team HQ: </a:t>
                      </a:r>
                      <a:r>
                        <a:rPr lang="en-US" altLang="ko-KR" sz="1000" b="1" dirty="0" smtClean="0"/>
                        <a:t>Slide 49 </a:t>
                      </a:r>
                      <a:r>
                        <a:rPr lang="en-US" altLang="ko-KR" sz="1000" dirty="0" smtClean="0"/>
                        <a:t>– “Message ringtone on  Notification  setting off”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dirty="0" smtClean="0"/>
                        <a:t>Slide</a:t>
                      </a:r>
                      <a:r>
                        <a:rPr lang="en-US" altLang="ko-KR" sz="1000" b="1" baseline="0" dirty="0" smtClean="0"/>
                        <a:t> 49 </a:t>
                      </a:r>
                      <a:r>
                        <a:rPr lang="en-US" altLang="ko-KR" sz="1000" baseline="0" dirty="0" smtClean="0"/>
                        <a:t>–  “</a:t>
                      </a:r>
                      <a:r>
                        <a:rPr lang="en-US" altLang="ko-KR" sz="1000" dirty="0" smtClean="0"/>
                        <a:t>Message ringtone on  Notification  setting off –” </a:t>
                      </a:r>
                      <a:r>
                        <a:rPr lang="en-US" altLang="ko-KR" sz="1000" baseline="0" dirty="0" smtClean="0"/>
                        <a:t>text redrafted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Also for this appendix: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/>
                        <a:t>Slide 42 </a:t>
                      </a:r>
                      <a:r>
                        <a:rPr lang="en-US" altLang="ko-KR" sz="1000" baseline="0" dirty="0" smtClean="0"/>
                        <a:t>– note added on how turn off predictive text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/>
                        <a:t>Slide 50 </a:t>
                      </a:r>
                      <a:r>
                        <a:rPr lang="en-US" altLang="ko-KR" sz="1000" baseline="0" dirty="0" smtClean="0"/>
                        <a:t>– slide added showing how to access the Quick Menu panel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/>
                        <a:t>Slide 51 </a:t>
                      </a:r>
                      <a:r>
                        <a:rPr lang="en-US" altLang="ko-KR" sz="1000" baseline="0" dirty="0" smtClean="0"/>
                        <a:t>– slide added showing how to enable the “3 x 4” keyboard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2012.06.22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V6.0</a:t>
                      </a: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ECC HHP review of updates 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from CS team HQ supplied 20</a:t>
                      </a:r>
                      <a:r>
                        <a:rPr kumimoji="1" lang="en-US" altLang="ko-KR" sz="10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th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 June 2012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+mn-cs"/>
                        </a:rPr>
                        <a:t>Update from CS team HQ: </a:t>
                      </a:r>
                      <a:r>
                        <a:rPr lang="en-US" altLang="ko-KR" sz="1000" b="1" dirty="0" smtClean="0"/>
                        <a:t>Slide  52</a:t>
                      </a:r>
                      <a:r>
                        <a:rPr lang="en-US" altLang="ko-KR" sz="1000" dirty="0" smtClean="0"/>
                        <a:t> – S-voice support language.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dirty="0" smtClean="0"/>
                        <a:t>Slide 52</a:t>
                      </a:r>
                      <a:r>
                        <a:rPr lang="en-US" altLang="ko-KR" sz="1000" b="1" baseline="0" dirty="0" smtClean="0"/>
                        <a:t> </a:t>
                      </a:r>
                      <a:r>
                        <a:rPr lang="en-US" altLang="ko-KR" sz="1000" baseline="0" dirty="0" smtClean="0"/>
                        <a:t>– Text redrafted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Also for this appendix: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/>
                        <a:t>Slide 53 </a:t>
                      </a:r>
                      <a:r>
                        <a:rPr lang="en-US" altLang="ko-KR" sz="1000" baseline="0" dirty="0" smtClean="0"/>
                        <a:t>added – what is “Pop up play”</a:t>
                      </a:r>
                      <a:endParaRPr lang="en-US" altLang="ko-KR" sz="1000" b="0" baseline="0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GB" sz="1000" b="0" dirty="0" smtClean="0"/>
                        <a:t>Source: </a:t>
                      </a:r>
                      <a:r>
                        <a:rPr lang="en-GB" sz="1000" b="0" dirty="0" smtClean="0">
                          <a:hlinkClick r:id="rId2"/>
                        </a:rPr>
                        <a:t>http://www.samsung.com/uk/consumer/mobile-devices/smartphones/android/GT-I9300MBDBTU-features</a:t>
                      </a:r>
                      <a:endParaRPr lang="en-GB" sz="1000" b="0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GB" sz="1000" b="1" dirty="0" smtClean="0"/>
                        <a:t>Slides 54</a:t>
                      </a:r>
                      <a:r>
                        <a:rPr lang="en-GB" sz="1000" b="1" baseline="0" dirty="0" smtClean="0"/>
                        <a:t> to 57 </a:t>
                      </a:r>
                      <a:r>
                        <a:rPr lang="en-GB" sz="1000" b="0" baseline="0" dirty="0" smtClean="0"/>
                        <a:t>added – How to use the “Pop up play” feature</a:t>
                      </a:r>
                      <a:endParaRPr lang="en-GB" sz="1000" b="0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lang="en-US" altLang="ko-KR" sz="1000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  <a:cs typeface="+mn-cs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ko-KR" dirty="0" smtClean="0">
                <a:ea typeface="굴림" pitchFamily="50" charset="-127"/>
                <a:cs typeface="Arial" charset="0"/>
              </a:rPr>
              <a:t>Revision History: </a:t>
            </a:r>
            <a:r>
              <a:rPr lang="en-US" altLang="ko-KR" sz="1700" dirty="0" smtClean="0">
                <a:ea typeface="굴림" pitchFamily="50" charset="-127"/>
                <a:cs typeface="Arial" charset="0"/>
              </a:rPr>
              <a:t>This version repla</a:t>
            </a:r>
            <a:r>
              <a:rPr lang="en-US" altLang="ko-KR" sz="1700" dirty="0" smtClean="0">
                <a:solidFill>
                  <a:srgbClr val="FFFFFF"/>
                </a:solidFill>
                <a:ea typeface="굴림" pitchFamily="50" charset="-127"/>
                <a:cs typeface="Arial" charset="0"/>
              </a:rPr>
              <a:t>ces all previous versions</a:t>
            </a:r>
            <a:endParaRPr lang="ko-KR" altLang="en-US" sz="1700" dirty="0" smtClean="0">
              <a:ea typeface="굴림" pitchFamily="50" charset="-127"/>
              <a:cs typeface="Arial" charset="0"/>
            </a:endParaRPr>
          </a:p>
        </p:txBody>
      </p:sp>
      <p:sp>
        <p:nvSpPr>
          <p:cNvPr id="5123" name="슬라이드 번호 개체 틀 3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84DF4-196A-463A-8AE4-7D0CC174AC06}" type="slidenum">
              <a:rPr lang="ko-KR" altLang="en-US" smtClean="0"/>
              <a:pPr/>
              <a:t>4</a:t>
            </a:fld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Wrong display of Message Shortcut icon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13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ko-KR" sz="1400" dirty="0" smtClean="0"/>
              <a:t>         </a:t>
            </a:r>
          </a:p>
          <a:p>
            <a:r>
              <a:rPr lang="en-US" altLang="ko-KR" sz="1400" dirty="0" smtClean="0"/>
              <a:t>            </a:t>
            </a:r>
            <a:r>
              <a:rPr lang="en-US" altLang="ko-KR" sz="1400" b="1" dirty="0" smtClean="0"/>
              <a:t>It is option which became open for Android App developers to change the device settings for </a:t>
            </a:r>
          </a:p>
          <a:p>
            <a:r>
              <a:rPr lang="en-US" altLang="ko-KR" sz="1400" b="1" dirty="0" smtClean="0"/>
              <a:t>            application development purposes. It has an influence on basic applications of the handset</a:t>
            </a:r>
          </a:p>
          <a:p>
            <a:r>
              <a:rPr lang="en-US" altLang="ko-KR" sz="1400" b="1" dirty="0" smtClean="0"/>
              <a:t>           operating system, and when used, a malfunction may occur</a:t>
            </a:r>
          </a:p>
          <a:p>
            <a:r>
              <a:rPr lang="en-US" altLang="ko-KR" sz="1400" b="1" dirty="0" smtClean="0"/>
              <a:t> </a:t>
            </a:r>
          </a:p>
          <a:p>
            <a:pPr latinLnBrk="0"/>
            <a:r>
              <a:rPr lang="en-US" altLang="ko-KR" sz="1400" b="1" dirty="0" smtClean="0"/>
              <a:t>           Therefore, unless you are an Application developer, we do not recommend setting </a:t>
            </a:r>
          </a:p>
          <a:p>
            <a:pPr latinLnBrk="0"/>
            <a:r>
              <a:rPr lang="en-US" altLang="ko-KR" sz="1400" b="1" dirty="0" smtClean="0"/>
              <a:t>           </a:t>
            </a:r>
            <a:r>
              <a:rPr lang="en-US" altLang="ko-KR" sz="1400" b="1" u="sng" dirty="0" smtClean="0"/>
              <a:t>“Do not keep activities”</a:t>
            </a:r>
            <a:r>
              <a:rPr lang="en-US" altLang="ko-KR" sz="1400" b="1" dirty="0" smtClean="0"/>
              <a:t>.</a:t>
            </a:r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r>
              <a:rPr lang="en-US" altLang="ko-KR" sz="1400" b="1" dirty="0" smtClean="0"/>
              <a:t>           </a:t>
            </a:r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42910" y="3214686"/>
            <a:ext cx="496855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below comment box taken from </a:t>
            </a:r>
          </a:p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copy of the user guide for the GT-I9300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857628"/>
            <a:ext cx="4608512" cy="273630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Picasa Sync Image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latinLnBrk="0"/>
            <a:r>
              <a:rPr lang="en-US" sz="1400" b="1" dirty="0" smtClean="0"/>
              <a:t>Q: I can not delete pictures which are synchronized from "Picasa " in the handsets “Gallery” </a:t>
            </a:r>
          </a:p>
          <a:p>
            <a:pPr latinLnBrk="0"/>
            <a:r>
              <a:rPr lang="en-US" sz="1400" b="1" dirty="0" smtClean="0"/>
              <a:t>     applications. 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lang="en-US" sz="1400" b="1" dirty="0" smtClean="0"/>
              <a:t>     What should I do?</a:t>
            </a:r>
          </a:p>
          <a:p>
            <a:pPr latinLnBrk="0"/>
            <a:r>
              <a:rPr lang="en-US" sz="1400" b="1" dirty="0" smtClean="0"/>
              <a:t> </a:t>
            </a:r>
          </a:p>
          <a:p>
            <a:pPr latinLnBrk="0"/>
            <a:r>
              <a:rPr lang="en-US" sz="1400" b="1" dirty="0" smtClean="0"/>
              <a:t>A: In the Google+ Application, you can delete the picture which has been synchronized from "Picasa "</a:t>
            </a:r>
          </a:p>
          <a:p>
            <a:pPr latinLnBrk="0"/>
            <a:r>
              <a:rPr lang="en-US" sz="1400" b="1" dirty="0" smtClean="0"/>
              <a:t>     but the Gallery application menu doesn’t support the "delete" option.</a:t>
            </a:r>
          </a:p>
          <a:p>
            <a:pPr latinLnBrk="0"/>
            <a:endParaRPr lang="en-US" sz="1400" b="1" dirty="0" smtClean="0"/>
          </a:p>
          <a:p>
            <a:pPr latinLnBrk="0"/>
            <a:r>
              <a:rPr kumimoji="1" lang="en-US" sz="1400" b="1" dirty="0" smtClean="0"/>
              <a:t>    You can update Google + by downloading the application from Google “Play” </a:t>
            </a:r>
          </a:p>
          <a:p>
            <a:pPr latinLnBrk="0"/>
            <a:r>
              <a:rPr kumimoji="1" lang="en-US" sz="1400" b="1" dirty="0" smtClean="0"/>
              <a:t>    (Google “Play” is the new updated version of Android “Market”)</a:t>
            </a:r>
            <a:endParaRPr lang="en-US" altLang="ko-KR" sz="1400" b="1" dirty="0" smtClean="0"/>
          </a:p>
          <a:p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357290" y="4286256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※ What is “Google+”?</a:t>
            </a:r>
          </a:p>
          <a:p>
            <a:endParaRPr lang="en-US" altLang="ko-KR" sz="1200" b="1" dirty="0" smtClean="0"/>
          </a:p>
          <a:p>
            <a:r>
              <a:rPr lang="en-US" altLang="ko-KR" sz="1200" dirty="0" smtClean="0"/>
              <a:t>       Share and keep up with people no matter where you are with the Google+ app.</a:t>
            </a:r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       Join a hangout, post a photo, or see what friends are sharing while you’re on the go.</a:t>
            </a:r>
          </a:p>
          <a:p>
            <a:r>
              <a:rPr lang="en-US" altLang="ko-KR" sz="1200" dirty="0" smtClean="0"/>
              <a:t> </a:t>
            </a:r>
          </a:p>
          <a:p>
            <a:r>
              <a:rPr lang="en-US" altLang="ko-KR" sz="1200" dirty="0" smtClean="0"/>
              <a:t>       Use Messenger to get everyone on the same page with fast, simple group chat.</a:t>
            </a:r>
            <a:endParaRPr lang="ko-KR" altLang="en-US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44335"/>
            <a:ext cx="864096" cy="8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3*4 Keyboard usage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3385046"/>
          </a:xfrm>
        </p:spPr>
        <p:txBody>
          <a:bodyPr>
            <a:noAutofit/>
          </a:bodyPr>
          <a:lstStyle/>
          <a:p>
            <a:r>
              <a:rPr lang="en-US" altLang="ko-KR" sz="1400" b="1" dirty="0" smtClean="0"/>
              <a:t> Q: When I input a new message with “3 x 4 “keyboard </a:t>
            </a:r>
          </a:p>
          <a:p>
            <a:r>
              <a:rPr lang="en-US" altLang="ko-KR" sz="1400" b="1" dirty="0" smtClean="0"/>
              <a:t>      , it is very difficult to input and revise     </a:t>
            </a:r>
          </a:p>
          <a:p>
            <a:r>
              <a:rPr lang="en-US" altLang="ko-KR" sz="1400" b="1" dirty="0" smtClean="0"/>
              <a:t>      other words except a word registered beforehand</a:t>
            </a:r>
          </a:p>
          <a:p>
            <a:r>
              <a:rPr lang="en-US" altLang="ko-KR" sz="1400" b="1" dirty="0" smtClean="0"/>
              <a:t>       in “My Word List”.  </a:t>
            </a:r>
          </a:p>
          <a:p>
            <a:r>
              <a:rPr lang="en-US" altLang="ko-KR" sz="1400" b="1" dirty="0" smtClean="0"/>
              <a:t>      Also, the revised word is not saved either. </a:t>
            </a:r>
          </a:p>
          <a:p>
            <a:r>
              <a:rPr lang="en-US" altLang="ko-KR" sz="1400" b="1" dirty="0" smtClean="0"/>
              <a:t>      What is problem and what should I do?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A : Because the “Predictive text” option is ON, text input may sometimes be awkward.</a:t>
            </a:r>
          </a:p>
          <a:p>
            <a:r>
              <a:rPr lang="en-US" altLang="ko-KR" sz="1400" b="1" dirty="0" smtClean="0"/>
              <a:t>       To correct this, set “Predictive text” option to OFF (see step 3).</a:t>
            </a:r>
          </a:p>
          <a:p>
            <a:r>
              <a:rPr lang="en-US" altLang="ko-KR" sz="1400" dirty="0" smtClean="0"/>
              <a:t> </a:t>
            </a:r>
          </a:p>
          <a:p>
            <a:r>
              <a:rPr lang="en-US" altLang="ko-KR" sz="1400" b="1" dirty="0" smtClean="0"/>
              <a:t>       Also, you can set the “Recapture” function (see step 4) on “Predictive text” menu to ‘ON’ ,  and </a:t>
            </a:r>
          </a:p>
          <a:p>
            <a:r>
              <a:rPr lang="en-US" altLang="ko-KR" sz="1400" b="1" dirty="0" smtClean="0"/>
              <a:t>      the revised word will be saved too (to “My Word List”) . </a:t>
            </a:r>
          </a:p>
          <a:p>
            <a:r>
              <a:rPr lang="en-US" altLang="ko-KR" sz="1400" b="1" dirty="0" smtClean="0"/>
              <a:t>      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143380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Picture 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143380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143380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143380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1071538" y="6126190"/>
            <a:ext cx="28575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3143240" y="5840438"/>
            <a:ext cx="28575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500430" y="4857760"/>
            <a:ext cx="150019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072066" y="5697562"/>
            <a:ext cx="135732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 설명선 19"/>
          <p:cNvSpPr/>
          <p:nvPr/>
        </p:nvSpPr>
        <p:spPr bwMode="auto">
          <a:xfrm>
            <a:off x="1000100" y="6483380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1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1" name="사각형 설명선 20"/>
          <p:cNvSpPr/>
          <p:nvPr/>
        </p:nvSpPr>
        <p:spPr bwMode="auto">
          <a:xfrm>
            <a:off x="3143240" y="6269066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2" name="사각형 설명선 21"/>
          <p:cNvSpPr/>
          <p:nvPr/>
        </p:nvSpPr>
        <p:spPr bwMode="auto">
          <a:xfrm>
            <a:off x="3929058" y="5340372"/>
            <a:ext cx="857256" cy="803272"/>
          </a:xfrm>
          <a:prstGeom prst="wedgeRectCallout">
            <a:avLst>
              <a:gd name="adj1" fmla="val 44756"/>
              <a:gd name="adj2" fmla="val -84965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3.Select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(drag the bar to left to select “off”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3" name="사각형 설명선 22"/>
          <p:cNvSpPr/>
          <p:nvPr/>
        </p:nvSpPr>
        <p:spPr bwMode="auto">
          <a:xfrm>
            <a:off x="5429256" y="6126190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4.Select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24" name="Picture 4"/>
          <p:cNvPicPr preferRelativeResize="0">
            <a:picLocks noChangeArrowheads="1"/>
          </p:cNvPicPr>
          <p:nvPr/>
        </p:nvPicPr>
        <p:blipFill>
          <a:blip r:embed="rId3" cstate="print"/>
          <a:srcRect t="54952"/>
          <a:stretch>
            <a:fillRect/>
          </a:stretch>
        </p:blipFill>
        <p:spPr bwMode="auto">
          <a:xfrm>
            <a:off x="5929322" y="785794"/>
            <a:ext cx="2714644" cy="19288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26" name="Elbow Connector 25"/>
          <p:cNvCxnSpPr/>
          <p:nvPr/>
        </p:nvCxnSpPr>
        <p:spPr>
          <a:xfrm>
            <a:off x="4857752" y="1071546"/>
            <a:ext cx="1071570" cy="35719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857628"/>
            <a:ext cx="3174445" cy="5124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30" name="Elbow Connector 29"/>
          <p:cNvCxnSpPr>
            <a:stCxn id="28" idx="1"/>
          </p:cNvCxnSpPr>
          <p:nvPr/>
        </p:nvCxnSpPr>
        <p:spPr>
          <a:xfrm rot="10800000" flipV="1">
            <a:off x="4786314" y="4113872"/>
            <a:ext cx="928694" cy="743887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3*4 Keyboard usage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sz="1400" b="1" dirty="0" smtClean="0"/>
              <a:t>   If “Recapture” option is ‘ON’ ,  the revised word from “My Word List” will also be saved to “My Word </a:t>
            </a:r>
          </a:p>
          <a:p>
            <a:r>
              <a:rPr lang="en-US" altLang="ko-KR" sz="1400" b="1" dirty="0" smtClean="0"/>
              <a:t>   List” – as shown in the example below.</a:t>
            </a:r>
          </a:p>
          <a:p>
            <a:endParaRPr lang="en-US" altLang="ko-KR" sz="1400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pic>
        <p:nvPicPr>
          <p:cNvPr id="30" name="Picture 7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70" y="2643182"/>
            <a:ext cx="2160000" cy="32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1" name="Picture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54" y="2643182"/>
            <a:ext cx="2160000" cy="32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2" name="직사각형 31"/>
          <p:cNvSpPr/>
          <p:nvPr/>
        </p:nvSpPr>
        <p:spPr>
          <a:xfrm>
            <a:off x="2357422" y="3694132"/>
            <a:ext cx="214314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643438" y="4908577"/>
            <a:ext cx="2143140" cy="377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 설명선 33"/>
          <p:cNvSpPr/>
          <p:nvPr/>
        </p:nvSpPr>
        <p:spPr bwMode="auto">
          <a:xfrm>
            <a:off x="2714612" y="4337074"/>
            <a:ext cx="928694" cy="357190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5" name="사각형 설명선 34"/>
          <p:cNvSpPr/>
          <p:nvPr/>
        </p:nvSpPr>
        <p:spPr bwMode="auto">
          <a:xfrm>
            <a:off x="5000628" y="5337206"/>
            <a:ext cx="1023272" cy="285752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36" name="Picture 8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2643182"/>
            <a:ext cx="2160000" cy="32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7" name="Picture 9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2594" y="2643182"/>
            <a:ext cx="2160000" cy="32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8" name="직사각형 37"/>
          <p:cNvSpPr/>
          <p:nvPr/>
        </p:nvSpPr>
        <p:spPr>
          <a:xfrm>
            <a:off x="428596" y="3336942"/>
            <a:ext cx="71438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1714480" y="5049744"/>
            <a:ext cx="500066" cy="287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6929454" y="3051190"/>
            <a:ext cx="135732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 설명선 40"/>
          <p:cNvSpPr/>
          <p:nvPr/>
        </p:nvSpPr>
        <p:spPr bwMode="auto">
          <a:xfrm>
            <a:off x="1571604" y="5551520"/>
            <a:ext cx="785818" cy="358900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1.Select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60" name="사각형 설명선 59"/>
          <p:cNvSpPr/>
          <p:nvPr/>
        </p:nvSpPr>
        <p:spPr bwMode="auto">
          <a:xfrm>
            <a:off x="1403648" y="1916832"/>
            <a:ext cx="4392488" cy="432048"/>
          </a:xfrm>
          <a:prstGeom prst="wedgeRectCallout">
            <a:avLst>
              <a:gd name="adj1" fmla="val -60616"/>
              <a:gd name="adj2" fmla="val 272082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1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The revised word “Pamptmgg” from “Samsunggreat” in ‘My word list’</a:t>
            </a:r>
            <a:endParaRPr kumimoji="0" lang="ko-KR" altLang="en-US" sz="11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197" y="6143644"/>
            <a:ext cx="556594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Note: to </a:t>
            </a:r>
            <a:r>
              <a:rPr lang="en-GB" sz="1200" b="1" dirty="0" smtClean="0">
                <a:solidFill>
                  <a:srgbClr val="FF0000"/>
                </a:solidFill>
              </a:rPr>
              <a:t>disable</a:t>
            </a:r>
            <a:r>
              <a:rPr lang="en-GB" sz="1200" b="1" dirty="0" smtClean="0"/>
              <a:t> the Predictive text feature so text can be entered without </a:t>
            </a:r>
          </a:p>
          <a:p>
            <a:r>
              <a:rPr lang="en-GB" sz="1200" b="1" dirty="0" smtClean="0"/>
              <a:t>words being suggested, slide the Predictive text bar to the left so the </a:t>
            </a:r>
          </a:p>
          <a:p>
            <a:r>
              <a:rPr lang="en-GB" sz="1200" b="1" dirty="0" smtClean="0"/>
              <a:t>bar changes colour from Green to Grey.</a:t>
            </a:r>
            <a:endParaRPr lang="en-GB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31641" b="57226"/>
          <a:stretch>
            <a:fillRect/>
          </a:stretch>
        </p:blipFill>
        <p:spPr bwMode="auto">
          <a:xfrm>
            <a:off x="5643570" y="6120572"/>
            <a:ext cx="2643206" cy="523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7858148" y="6215082"/>
            <a:ext cx="35719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 rot="5400000">
            <a:off x="7679553" y="5607859"/>
            <a:ext cx="285752" cy="92869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429520" y="6215082"/>
            <a:ext cx="428628" cy="35719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Voice Message button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1656854"/>
          </a:xfrm>
        </p:spPr>
        <p:txBody>
          <a:bodyPr>
            <a:noAutofit/>
          </a:bodyPr>
          <a:lstStyle/>
          <a:p>
            <a:r>
              <a:rPr lang="en-US" altLang="ko-KR" sz="1400" b="1" dirty="0" smtClean="0"/>
              <a:t> Q: I cannot find an icon to make a voice message in the message App.</a:t>
            </a:r>
          </a:p>
          <a:p>
            <a:r>
              <a:rPr lang="en-US" altLang="ko-KR" sz="1400" dirty="0" smtClean="0"/>
              <a:t>     W</a:t>
            </a:r>
            <a:r>
              <a:rPr lang="en-US" altLang="ko-KR" sz="1400" b="1" dirty="0" smtClean="0"/>
              <a:t>hat should I do? </a:t>
            </a:r>
            <a:endParaRPr lang="en-US" altLang="ko-KR" sz="1400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A : The path to find the “voice message icon” is changed in the GT-I9300, Galaxy S3. </a:t>
            </a:r>
          </a:p>
          <a:p>
            <a:pPr latinLnBrk="0"/>
            <a:r>
              <a:rPr lang="en-US" altLang="ko-KR" sz="1400" b="1" dirty="0" smtClean="0"/>
              <a:t>       Press setting icon for 2~3 seconds to make a voice message.  </a:t>
            </a:r>
          </a:p>
          <a:p>
            <a:pPr latinLnBrk="0"/>
            <a:r>
              <a:rPr lang="en-US" altLang="ko-KR" sz="1400" b="1" dirty="0" smtClean="0"/>
              <a:t>       </a:t>
            </a:r>
          </a:p>
          <a:p>
            <a:pPr latinLnBrk="0"/>
            <a:r>
              <a:rPr lang="en-US" altLang="ko-KR" sz="1400" b="1" dirty="0" smtClean="0"/>
              <a:t>      Follow the steps below screen.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285720" y="3374638"/>
            <a:ext cx="3000396" cy="24832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42910" y="4929198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Voice message icon</a:t>
            </a:r>
          </a:p>
          <a:p>
            <a:pPr algn="ctr"/>
            <a:r>
              <a:rPr lang="en-US" altLang="ko-KR" dirty="0" smtClean="0"/>
              <a:t> - if not present see next box</a:t>
            </a: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786182" y="3374638"/>
            <a:ext cx="5072098" cy="19288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215206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GT-I9300</a:t>
            </a:r>
            <a:endParaRPr lang="ko-KR" altLang="en-US" b="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731828"/>
            <a:ext cx="1838325" cy="11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731828"/>
            <a:ext cx="1800225" cy="10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660390"/>
            <a:ext cx="18478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직사각형 19"/>
          <p:cNvSpPr/>
          <p:nvPr/>
        </p:nvSpPr>
        <p:spPr>
          <a:xfrm>
            <a:off x="4286248" y="4660522"/>
            <a:ext cx="21431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6572264" y="4374770"/>
            <a:ext cx="21431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214414" y="4660522"/>
            <a:ext cx="21431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 설명선 22"/>
          <p:cNvSpPr/>
          <p:nvPr/>
        </p:nvSpPr>
        <p:spPr bwMode="auto">
          <a:xfrm>
            <a:off x="3786182" y="5160588"/>
            <a:ext cx="2071702" cy="768742"/>
          </a:xfrm>
          <a:prstGeom prst="wedgeRectCallout">
            <a:avLst>
              <a:gd name="adj1" fmla="val -20132"/>
              <a:gd name="adj2" fmla="val -90752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</a:rPr>
              <a:t>1. Press this setting icon for 2~3 seconds </a:t>
            </a:r>
            <a:r>
              <a:rPr lang="en-US" altLang="ko-KR" sz="1200" b="1" dirty="0" smtClean="0"/>
              <a:t>icon for ~3 seconds </a:t>
            </a:r>
            <a:endParaRPr kumimoji="0" lang="ko-KR" altLang="en-US" sz="12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4" name="사각형 설명선 23"/>
          <p:cNvSpPr/>
          <p:nvPr/>
        </p:nvSpPr>
        <p:spPr bwMode="auto">
          <a:xfrm>
            <a:off x="6715140" y="5429264"/>
            <a:ext cx="1214446" cy="642942"/>
          </a:xfrm>
          <a:prstGeom prst="wedgeRectCallout">
            <a:avLst>
              <a:gd name="adj1" fmla="val -51647"/>
              <a:gd name="adj2" fmla="val -182284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</a:t>
            </a:r>
            <a:r>
              <a:rPr kumimoji="0" lang="en-US" altLang="ko-KR" sz="1200" b="1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 the Microphone icon</a:t>
            </a:r>
            <a:endParaRPr kumimoji="0" lang="ko-KR" altLang="en-US" sz="1200" b="1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cxnSp>
        <p:nvCxnSpPr>
          <p:cNvPr id="26" name="Elbow Connector 25"/>
          <p:cNvCxnSpPr>
            <a:endCxn id="15" idx="1"/>
          </p:cNvCxnSpPr>
          <p:nvPr/>
        </p:nvCxnSpPr>
        <p:spPr>
          <a:xfrm flipV="1">
            <a:off x="2357422" y="4339051"/>
            <a:ext cx="1428760" cy="13759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 View App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ko-KR" sz="1400" b="1" dirty="0" smtClean="0"/>
              <a:t> Q: I want to use the “SMART View” App on my Galaxy S3, GT-I9300 that I already used on the </a:t>
            </a:r>
          </a:p>
          <a:p>
            <a:r>
              <a:rPr lang="en-US" altLang="ko-KR" sz="1400" b="1" dirty="0" smtClean="0"/>
              <a:t>      Galaxy S2, GT-I9100.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    But I can’t find SMART View in ‘Play Store’. 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    What is problem and what should I do?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A : </a:t>
            </a:r>
            <a:r>
              <a:rPr lang="en-US" altLang="ko-KR" sz="1400" b="1" dirty="0" smtClean="0">
                <a:latin typeface="Arial" pitchFamily="34" charset="0"/>
              </a:rPr>
              <a:t>Sorry for your inconvenience.</a:t>
            </a:r>
          </a:p>
          <a:p>
            <a:pPr latinLnBrk="0"/>
            <a:r>
              <a:rPr lang="en-US" altLang="ko-KR" sz="1400" b="1" dirty="0" smtClean="0">
                <a:latin typeface="Arial" pitchFamily="34" charset="0"/>
              </a:rPr>
              <a:t>       </a:t>
            </a:r>
            <a:r>
              <a:rPr lang="en-US" altLang="ko-KR" sz="1400" b="1" dirty="0" smtClean="0"/>
              <a:t>Samsung is revising a resolution-related problem </a:t>
            </a:r>
          </a:p>
          <a:p>
            <a:pPr latinLnBrk="0"/>
            <a:r>
              <a:rPr lang="en-US" altLang="ko-KR" sz="1400" b="1" dirty="0" smtClean="0"/>
              <a:t>       of ‘SMART View’ App. 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You will be able to access ‘SMART View’ in the near future.</a:t>
            </a:r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pic>
        <p:nvPicPr>
          <p:cNvPr id="1025" name="Picture 1" descr="C:\Users\AnnYunju\AppData\Local\Temp\hunclip1\03\huntemp.files\im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628800"/>
            <a:ext cx="2409825" cy="187220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8" y="3643314"/>
            <a:ext cx="2714612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Galaxy S2, GT-I9100. You can see  ‘Samsung Smart View’ App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Home Key reaction speed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46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ko-KR" sz="1400" b="1" dirty="0" smtClean="0"/>
              <a:t> Q:  The home Key reaction seems to be very slow. 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     Is my device faulty?</a:t>
            </a: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A : Your device is not faulty.</a:t>
            </a:r>
          </a:p>
          <a:p>
            <a:pPr latinLnBrk="0"/>
            <a:r>
              <a:rPr lang="en-US" altLang="ko-KR" sz="1400" b="1" dirty="0" smtClean="0"/>
              <a:t>      </a:t>
            </a:r>
          </a:p>
          <a:p>
            <a:pPr latinLnBrk="0"/>
            <a:r>
              <a:rPr lang="en-US" altLang="ko-KR" sz="1400" b="1" dirty="0" smtClean="0"/>
              <a:t>       In the GT-I9300, Galaxy S3, the S-Voice function is  </a:t>
            </a:r>
          </a:p>
          <a:p>
            <a:pPr latinLnBrk="0"/>
            <a:r>
              <a:rPr lang="en-US" altLang="ko-KR" sz="1400" b="1" dirty="0" smtClean="0"/>
              <a:t>       executed by pressing the home key twice (‘Home Key double-click’)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 certain amount of time is required for the handset to </a:t>
            </a:r>
            <a:r>
              <a:rPr lang="en-US" altLang="ko-KR" sz="1400" b="1" u="sng" dirty="0" smtClean="0"/>
              <a:t>distinguish a</a:t>
            </a:r>
          </a:p>
          <a:p>
            <a:pPr latinLnBrk="0"/>
            <a:r>
              <a:rPr lang="en-US" altLang="ko-KR" sz="1400" b="1" dirty="0" smtClean="0"/>
              <a:t>      </a:t>
            </a:r>
            <a:r>
              <a:rPr lang="en-US" altLang="ko-KR" sz="1400" b="1" u="sng" dirty="0" smtClean="0"/>
              <a:t>double-click or a “one-click” single click operation.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The Delay time you are experiencing</a:t>
            </a:r>
          </a:p>
          <a:p>
            <a:pPr latinLnBrk="0"/>
            <a:r>
              <a:rPr lang="en-US" altLang="ko-KR" sz="1400" b="1" dirty="0" smtClean="0"/>
              <a:t>      was added to ensure that the handset would allow time enough</a:t>
            </a:r>
          </a:p>
          <a:p>
            <a:pPr latinLnBrk="0"/>
            <a:r>
              <a:rPr lang="en-US" altLang="ko-KR" sz="1400" b="1" dirty="0" smtClean="0"/>
              <a:t>      for the customer to carry out a “double click”.</a:t>
            </a:r>
          </a:p>
          <a:p>
            <a:pPr latinLnBrk="0"/>
            <a:endParaRPr lang="en-US" altLang="ko-KR" sz="1400" b="1" dirty="0" smtClean="0"/>
          </a:p>
          <a:p>
            <a:r>
              <a:rPr lang="en-US" altLang="ko-KR" sz="1400" b="1" dirty="0" smtClean="0"/>
              <a:t>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4208040"/>
            <a:ext cx="2167650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Double-click</a:t>
            </a:r>
            <a:r>
              <a:rPr lang="en-US" altLang="ko-K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: ‘S-Voice’ App. Execution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One-click </a:t>
            </a:r>
            <a:r>
              <a:rPr lang="en-US" altLang="ko-K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Home screen return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rot="5400000">
            <a:off x="6858016" y="3636536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993330"/>
            <a:ext cx="1320142" cy="217551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143768" y="2922156"/>
            <a:ext cx="50006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TSP sensitivity (1/2)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47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ko-KR" sz="1400" b="1" dirty="0" smtClean="0"/>
              <a:t> Q:  My Galaxy S3 is touched by a metal object, specifically my keys.</a:t>
            </a:r>
          </a:p>
          <a:p>
            <a:r>
              <a:rPr lang="en-US" altLang="ko-KR" sz="1400" b="1" dirty="0" smtClean="0"/>
              <a:t>       So although I don’t intend it to happen, my lock screen is unlocked by the key in my pocket. </a:t>
            </a:r>
          </a:p>
          <a:p>
            <a:r>
              <a:rPr lang="en-US" altLang="ko-KR" sz="1400" b="1" dirty="0" smtClean="0"/>
              <a:t>       What should I do?</a:t>
            </a: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A : Your device is not faulty.</a:t>
            </a:r>
          </a:p>
          <a:p>
            <a:pPr latinLnBrk="0"/>
            <a:r>
              <a:rPr lang="en-US" altLang="ko-KR" sz="1400" b="1" dirty="0" smtClean="0"/>
              <a:t>      </a:t>
            </a:r>
          </a:p>
          <a:p>
            <a:pPr latinLnBrk="0"/>
            <a:r>
              <a:rPr lang="en-US" altLang="ko-KR" sz="1400" b="1" dirty="0" smtClean="0"/>
              <a:t>      Samsung improved the sensitivity of Galaxy S3 for ‘S-Memo’ App support with a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Capacitive</a:t>
            </a:r>
            <a:r>
              <a:rPr lang="en-US" altLang="ko-KR" sz="1400" b="1" dirty="0" smtClean="0"/>
              <a:t> touch </a:t>
            </a:r>
          </a:p>
          <a:p>
            <a:pPr latinLnBrk="0"/>
            <a:r>
              <a:rPr lang="en-US" altLang="ko-KR" sz="1400" b="1" dirty="0" smtClean="0"/>
              <a:t>      or “C” pen.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   However the threshold value used on your device to recognizes a “C” Pen with the display is </a:t>
            </a:r>
          </a:p>
          <a:p>
            <a:pPr latinLnBrk="0"/>
            <a:r>
              <a:rPr lang="en-US" altLang="ko-KR" sz="1400" b="1" dirty="0" smtClean="0"/>
              <a:t>      similar to that of a Key. </a:t>
            </a:r>
          </a:p>
          <a:p>
            <a:pPr latinLnBrk="0"/>
            <a:r>
              <a:rPr lang="en-US" altLang="ko-KR" sz="1400" b="1" dirty="0" smtClean="0"/>
              <a:t> </a:t>
            </a:r>
          </a:p>
          <a:p>
            <a:pPr latinLnBrk="0"/>
            <a:r>
              <a:rPr lang="en-US" altLang="ko-KR" sz="1400" b="1" dirty="0" smtClean="0"/>
              <a:t>     So Galaxy S3’s screen seems to recognize a key as if it were a ‘C Pen’ and react.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</a:t>
            </a:r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179388" y="908050"/>
            <a:ext cx="8785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   Note: reference to </a:t>
            </a:r>
            <a:r>
              <a:rPr lang="en-US" altLang="ko-KR" sz="1400" b="1" dirty="0" smtClean="0">
                <a:cs typeface="Arial" pitchFamily="34" charset="0"/>
              </a:rPr>
              <a:t>proximity to metal objects e.g. “Keys” is made reference to in the user guide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fontAlgn="base" latinLnBrk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400" b="1" noProof="0" dirty="0" smtClean="0">
                <a:cs typeface="Arial" pitchFamily="34" charset="0"/>
              </a:rPr>
              <a:t>    Samsung recommends the use of Pattern Lock or </a:t>
            </a:r>
            <a:r>
              <a:rPr lang="en-US" altLang="ko-KR" sz="1400" b="1" dirty="0" smtClean="0">
                <a:cs typeface="Arial" pitchFamily="34" charset="0"/>
              </a:rPr>
              <a:t>Pa</a:t>
            </a:r>
            <a:r>
              <a:rPr lang="en-US" altLang="ko-KR" sz="1400" b="1" dirty="0" smtClean="0"/>
              <a:t>ssword</a:t>
            </a:r>
            <a:r>
              <a:rPr lang="en-US" altLang="ko-KR" sz="1400" dirty="0" smtClean="0"/>
              <a:t> </a:t>
            </a:r>
            <a:r>
              <a:rPr lang="en-US" altLang="ko-KR" sz="1400" b="1" noProof="0" dirty="0" smtClean="0">
                <a:cs typeface="Arial" pitchFamily="34" charset="0"/>
              </a:rPr>
              <a:t>Lock function to minimize the risk of </a:t>
            </a:r>
          </a:p>
          <a:p>
            <a:pPr fontAlgn="base" latinLnBrk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400" b="1" dirty="0" smtClean="0">
                <a:cs typeface="Arial" pitchFamily="34" charset="0"/>
              </a:rPr>
              <a:t>     </a:t>
            </a:r>
            <a:r>
              <a:rPr lang="en-US" altLang="ko-KR" sz="1400" b="1" noProof="0" dirty="0" smtClean="0">
                <a:cs typeface="Arial" pitchFamily="34" charset="0"/>
              </a:rPr>
              <a:t>malfunction by metal objects  </a:t>
            </a:r>
            <a:r>
              <a:rPr kumimoji="0" lang="en-US" altLang="ko-KR" sz="1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such as coins, keys and necklaces.</a:t>
            </a: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ko-KR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ko-KR" sz="1400" b="1" dirty="0" smtClean="0">
                <a:cs typeface="Arial" pitchFamily="34" charset="0"/>
              </a:rPr>
              <a:t>     </a:t>
            </a: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    </a:t>
            </a: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</a:t>
            </a: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    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TSP sensitivity (2/2)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48</a:t>
            </a:fld>
            <a:endParaRPr lang="ko-KR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3116"/>
            <a:ext cx="6480720" cy="187220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타원 9"/>
          <p:cNvSpPr/>
          <p:nvPr/>
        </p:nvSpPr>
        <p:spPr>
          <a:xfrm>
            <a:off x="3857620" y="2214554"/>
            <a:ext cx="3643338" cy="647502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5072066" y="3286124"/>
            <a:ext cx="1440160" cy="360040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Home key malfunction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>
          <a:xfrm>
            <a:off x="8459788" y="6453336"/>
            <a:ext cx="514350" cy="365125"/>
          </a:xfrm>
        </p:spPr>
        <p:txBody>
          <a:bodyPr/>
          <a:lstStyle/>
          <a:p>
            <a:fld id="{76326DB8-EBBD-4FEF-8D53-B3D155AF5F36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ko-KR" sz="1400" b="1" dirty="0" smtClean="0"/>
              <a:t> Q:  The Home key on my Galaxy S3, GT-I9300 malfunctions. </a:t>
            </a:r>
          </a:p>
          <a:p>
            <a:r>
              <a:rPr lang="en-US" altLang="ko-KR" sz="1400" b="1" dirty="0" smtClean="0"/>
              <a:t>        The Home key works when I want to wake up the device, but the Home key doesn’t work when </a:t>
            </a:r>
          </a:p>
          <a:p>
            <a:r>
              <a:rPr lang="en-US" altLang="ko-KR" sz="1400" b="1" dirty="0" smtClean="0"/>
              <a:t>        idle screen is displayed. </a:t>
            </a:r>
          </a:p>
          <a:p>
            <a:r>
              <a:rPr lang="en-US" altLang="ko-KR" sz="1400" b="1" dirty="0" smtClean="0"/>
              <a:t>        What is problem and what should I do?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A : Please first back up data you wish to keep to PC e.g. via Kies. </a:t>
            </a:r>
          </a:p>
          <a:p>
            <a:pPr latinLnBrk="0"/>
            <a:r>
              <a:rPr lang="en-US" altLang="ko-KR" sz="1400" b="1" dirty="0" smtClean="0"/>
              <a:t>      </a:t>
            </a:r>
          </a:p>
          <a:p>
            <a:pPr latinLnBrk="0"/>
            <a:r>
              <a:rPr lang="en-US" altLang="ko-KR" sz="1400" b="1" dirty="0" smtClean="0"/>
              <a:t>      If there are errors with the initial setup, performing a Factory reset can help to enable your device </a:t>
            </a:r>
          </a:p>
          <a:p>
            <a:pPr latinLnBrk="0"/>
            <a:r>
              <a:rPr lang="en-US" altLang="ko-KR" sz="1400" b="1" dirty="0" smtClean="0"/>
              <a:t>      to work normally. (see steps below)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pic>
        <p:nvPicPr>
          <p:cNvPr id="25" name="Picture 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6560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7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0280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9040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" name="Picture 5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7800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1" name="직사각형 30"/>
          <p:cNvSpPr/>
          <p:nvPr/>
        </p:nvSpPr>
        <p:spPr>
          <a:xfrm>
            <a:off x="3109040" y="5862277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4537800" y="5505087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323090" y="6005153"/>
            <a:ext cx="37372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1680280" y="5790839"/>
            <a:ext cx="37372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 설명선 34"/>
          <p:cNvSpPr/>
          <p:nvPr/>
        </p:nvSpPr>
        <p:spPr bwMode="auto">
          <a:xfrm>
            <a:off x="1823156" y="6219467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2.Select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6" name="사각형 설명선 35"/>
          <p:cNvSpPr/>
          <p:nvPr/>
        </p:nvSpPr>
        <p:spPr bwMode="auto">
          <a:xfrm>
            <a:off x="3894858" y="6360609"/>
            <a:ext cx="648072" cy="216024"/>
          </a:xfrm>
          <a:prstGeom prst="wedgeRectCallout">
            <a:avLst>
              <a:gd name="adj1" fmla="val -20132"/>
              <a:gd name="adj2" fmla="val -11057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3.Select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7" name="사각형 설명선 36"/>
          <p:cNvSpPr/>
          <p:nvPr/>
        </p:nvSpPr>
        <p:spPr bwMode="auto">
          <a:xfrm>
            <a:off x="6323750" y="5647963"/>
            <a:ext cx="648072" cy="216024"/>
          </a:xfrm>
          <a:prstGeom prst="wedgeRectCallout">
            <a:avLst>
              <a:gd name="adj1" fmla="val -21965"/>
              <a:gd name="adj2" fmla="val 142295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5.Select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395188" y="6148029"/>
            <a:ext cx="561980" cy="276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사각형 설명선 38"/>
          <p:cNvSpPr/>
          <p:nvPr/>
        </p:nvSpPr>
        <p:spPr bwMode="auto">
          <a:xfrm>
            <a:off x="4894990" y="5076459"/>
            <a:ext cx="648072" cy="216024"/>
          </a:xfrm>
          <a:prstGeom prst="wedgeRectCallout">
            <a:avLst>
              <a:gd name="adj1" fmla="val -21965"/>
              <a:gd name="adj2" fmla="val 142295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4.Select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0" name="사각형 설명선 39"/>
          <p:cNvSpPr/>
          <p:nvPr/>
        </p:nvSpPr>
        <p:spPr bwMode="auto">
          <a:xfrm>
            <a:off x="1180214" y="5576525"/>
            <a:ext cx="648072" cy="216024"/>
          </a:xfrm>
          <a:prstGeom prst="wedgeRectCallout">
            <a:avLst>
              <a:gd name="adj1" fmla="val -21965"/>
              <a:gd name="adj2" fmla="val 142295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1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41" name="Picture 7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6758" y="4076327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2" name="직사각형 41"/>
          <p:cNvSpPr/>
          <p:nvPr/>
        </p:nvSpPr>
        <p:spPr>
          <a:xfrm>
            <a:off x="7895386" y="4790707"/>
            <a:ext cx="561980" cy="276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 설명선 42"/>
          <p:cNvSpPr/>
          <p:nvPr/>
        </p:nvSpPr>
        <p:spPr bwMode="auto">
          <a:xfrm>
            <a:off x="7752510" y="4362079"/>
            <a:ext cx="648072" cy="216024"/>
          </a:xfrm>
          <a:prstGeom prst="wedgeRectCallout">
            <a:avLst>
              <a:gd name="adj1" fmla="val -21965"/>
              <a:gd name="adj2" fmla="val 142295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6</a:t>
            </a:r>
            <a:r>
              <a:rPr kumimoji="0"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" pitchFamily="34" charset="0"/>
              </a:rPr>
              <a:t>.Select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</a:t>
            </a:fld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23086" y="836712"/>
          <a:ext cx="8741402" cy="1341152"/>
        </p:xfrm>
        <a:graphic>
          <a:graphicData uri="http://schemas.openxmlformats.org/drawingml/2006/table">
            <a:tbl>
              <a:tblPr/>
              <a:tblGrid>
                <a:gridCol w="846451"/>
                <a:gridCol w="681351"/>
                <a:gridCol w="7213600"/>
              </a:tblGrid>
              <a:tr h="16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Date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Version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9106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2012.06.25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V6.1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HQ additions: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59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Camera  open fail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60,61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 Volume</a:t>
                      </a:r>
                      <a:r>
                        <a:rPr lang="en-US" altLang="ko-KR" sz="1000" baseline="0" dirty="0" smtClean="0"/>
                        <a:t>  during voice call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Slide 62,63 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+mn-cs"/>
                        </a:rPr>
                        <a:t>– </a:t>
                      </a:r>
                      <a:r>
                        <a:rPr lang="en-US" altLang="ko-KR" sz="1000" dirty="0" smtClean="0"/>
                        <a:t>Show pointer location of Developer options</a:t>
                      </a:r>
                      <a:endParaRPr lang="en-US" altLang="ko-KR" sz="1000" baseline="0" dirty="0" smtClean="0"/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lang="en-US" altLang="ko-KR" sz="1000" dirty="0" smtClean="0"/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dirty="0" smtClean="0">
                <a:ea typeface="굴림" pitchFamily="50" charset="-127"/>
                <a:cs typeface="Arial" charset="0"/>
              </a:rPr>
              <a:t>Revision History: </a:t>
            </a:r>
            <a:r>
              <a:rPr lang="en-US" altLang="ko-KR" sz="1700" dirty="0" smtClean="0">
                <a:ea typeface="굴림" pitchFamily="50" charset="-127"/>
                <a:cs typeface="Arial" charset="0"/>
              </a:rPr>
              <a:t>This version repla</a:t>
            </a:r>
            <a:r>
              <a:rPr lang="en-US" altLang="ko-KR" sz="1700" dirty="0" smtClean="0">
                <a:solidFill>
                  <a:srgbClr val="FFFFFF"/>
                </a:solidFill>
                <a:ea typeface="굴림" pitchFamily="50" charset="-127"/>
                <a:cs typeface="Arial" charset="0"/>
              </a:rPr>
              <a:t>ces all previous versions</a:t>
            </a:r>
            <a:endParaRPr lang="ko-KR" altLang="en-US" sz="1700" dirty="0" smtClean="0">
              <a:ea typeface="굴림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Message ringtone on Notification setting off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50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0" y="714356"/>
            <a:ext cx="8785225" cy="2520950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      Q: W</a:t>
            </a:r>
            <a:r>
              <a:rPr lang="en-US" altLang="ko-KR" sz="1400" b="1" dirty="0" smtClean="0"/>
              <a:t>hen I receive a new message, the message ringtone doesn’t sound and the </a:t>
            </a:r>
          </a:p>
          <a:p>
            <a:r>
              <a:rPr lang="en-US" altLang="ko-KR" sz="1400" b="1" dirty="0" smtClean="0"/>
              <a:t>           handset does not vibrate.</a:t>
            </a:r>
          </a:p>
          <a:p>
            <a:r>
              <a:rPr lang="en-US" altLang="ko-KR" sz="1400" b="1" dirty="0" smtClean="0"/>
              <a:t>           What is problem and what should I do?</a:t>
            </a:r>
            <a:endParaRPr lang="en-US" altLang="ko-KR" sz="1400" b="1" dirty="0" smtClean="0">
              <a:ea typeface="굴림" charset="-127"/>
              <a:cs typeface="Arial" charset="0"/>
            </a:endParaRP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A: Please check the status of the Notification feature in the quick menu panel to see if it is set to </a:t>
            </a:r>
          </a:p>
          <a:p>
            <a:pPr latinLnBrk="0"/>
            <a:r>
              <a:rPr lang="en-US" altLang="ko-KR" sz="1400" b="1" dirty="0" smtClean="0"/>
              <a:t>           ‘OFF’ (Disable). </a:t>
            </a:r>
          </a:p>
          <a:p>
            <a:pPr latinLnBrk="0"/>
            <a:r>
              <a:rPr lang="en-US" altLang="ko-KR" sz="1400" b="1" dirty="0" smtClean="0"/>
              <a:t> </a:t>
            </a:r>
          </a:p>
          <a:p>
            <a:pPr latinLnBrk="0"/>
            <a:r>
              <a:rPr lang="en-US" altLang="ko-KR" sz="1400" b="1" dirty="0" smtClean="0"/>
              <a:t>           If set to “Off” the colour of the Notification Icon will be Grey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 If the Notification feature is set to “Off”, the message ringtone will not sound and the handset </a:t>
            </a:r>
          </a:p>
          <a:p>
            <a:pPr latinLnBrk="0"/>
            <a:r>
              <a:rPr lang="en-US" altLang="ko-KR" sz="1400" b="1" dirty="0" smtClean="0"/>
              <a:t>           will not vibrate.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    To be notified of incoming messages, set the Notification feature ‘ON’ (Enable).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143512"/>
            <a:ext cx="50733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786314" y="4429132"/>
            <a:ext cx="3312368" cy="392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Set the </a:t>
            </a:r>
            <a:r>
              <a:rPr lang="en-US" altLang="ko-KR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Noti</a:t>
            </a:r>
            <a:r>
              <a:rPr lang="en-US" altLang="ko-KR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function to ‘ON’(Enable)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Shape 16"/>
          <p:cNvCxnSpPr/>
          <p:nvPr/>
        </p:nvCxnSpPr>
        <p:spPr>
          <a:xfrm rot="5400000" flipH="1" flipV="1">
            <a:off x="4275770" y="4725362"/>
            <a:ext cx="667888" cy="50405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428868"/>
            <a:ext cx="457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364331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Message ringtone on Notification setting off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51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>
          <a:xfrm>
            <a:off x="0" y="857232"/>
            <a:ext cx="8785225" cy="2520950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      Q: How do I access the </a:t>
            </a:r>
            <a:r>
              <a:rPr lang="en-US" altLang="ko-KR" sz="1400" b="1" dirty="0" smtClean="0"/>
              <a:t>quick menu panel to see if the Notification feature set to </a:t>
            </a:r>
          </a:p>
          <a:p>
            <a:pPr latinLnBrk="0"/>
            <a:r>
              <a:rPr lang="en-US" altLang="ko-KR" sz="1400" b="1" dirty="0" smtClean="0"/>
              <a:t>           ‘OFF’ (Disable). </a:t>
            </a:r>
          </a:p>
          <a:p>
            <a:pPr latinLnBrk="0"/>
            <a:r>
              <a:rPr lang="en-US" altLang="ko-KR" sz="1400" b="1" dirty="0" smtClean="0"/>
              <a:t> </a:t>
            </a:r>
          </a:p>
          <a:p>
            <a:pPr latinLnBrk="0"/>
            <a:r>
              <a:rPr lang="en-US" altLang="ko-KR" sz="1400" b="1" dirty="0" smtClean="0"/>
              <a:t>          A:  Please see the steps below:</a:t>
            </a:r>
          </a:p>
          <a:p>
            <a:pPr latinLnBrk="0"/>
            <a:r>
              <a:rPr lang="en-US" altLang="ko-KR" sz="1400" b="1" dirty="0" smtClean="0"/>
              <a:t>                 1. </a:t>
            </a:r>
            <a:r>
              <a:rPr lang="en-US" altLang="ko-KR" sz="1400" b="1" dirty="0" smtClean="0">
                <a:ea typeface="굴림" charset="-127"/>
                <a:cs typeface="Arial" charset="0"/>
              </a:rPr>
              <a:t>Tap and hold, then drag down the indicator bar</a:t>
            </a:r>
          </a:p>
          <a:p>
            <a:pPr latinLnBrk="0"/>
            <a:r>
              <a:rPr lang="en-US" altLang="ko-KR" sz="1400" b="1" dirty="0" smtClean="0">
                <a:ea typeface="굴림" charset="-127"/>
                <a:cs typeface="Arial" charset="0"/>
              </a:rPr>
              <a:t>                 2. The quick menu bar will be displayed</a:t>
            </a:r>
          </a:p>
          <a:p>
            <a:pPr latinLnBrk="0"/>
            <a:r>
              <a:rPr lang="en-US" altLang="ko-KR" sz="1400" b="1" dirty="0" smtClean="0">
                <a:ea typeface="굴림" charset="-127"/>
                <a:cs typeface="Arial" charset="0"/>
              </a:rPr>
              <a:t>                 3. Sweep across the screen with your finger until the Notification icon is shown</a:t>
            </a:r>
            <a:endParaRPr lang="en-US" altLang="ko-KR" sz="1400" b="1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b="1" dirty="0" smtClean="0"/>
              <a:t>   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786058"/>
            <a:ext cx="50733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69330"/>
            <a:ext cx="1721076" cy="30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869330"/>
            <a:ext cx="1721076" cy="30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2" name="아래쪽 화살표 19"/>
          <p:cNvSpPr/>
          <p:nvPr/>
        </p:nvSpPr>
        <p:spPr>
          <a:xfrm>
            <a:off x="1142976" y="3012206"/>
            <a:ext cx="504056" cy="432048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214282" y="2869330"/>
            <a:ext cx="1714512" cy="1428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사각형 설명선 13"/>
          <p:cNvSpPr/>
          <p:nvPr/>
        </p:nvSpPr>
        <p:spPr bwMode="auto">
          <a:xfrm>
            <a:off x="642910" y="3726586"/>
            <a:ext cx="1152128" cy="571504"/>
          </a:xfrm>
          <a:prstGeom prst="wedgeRectCallout">
            <a:avLst>
              <a:gd name="adj1" fmla="val -14839"/>
              <a:gd name="adj2" fmla="val -18471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1. Tap and hold and , then drag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8" name="사각형 설명선 13"/>
          <p:cNvSpPr/>
          <p:nvPr/>
        </p:nvSpPr>
        <p:spPr bwMode="auto">
          <a:xfrm>
            <a:off x="2571736" y="4369528"/>
            <a:ext cx="1152128" cy="571504"/>
          </a:xfrm>
          <a:prstGeom prst="wedgeRectCallout">
            <a:avLst>
              <a:gd name="adj1" fmla="val -14839"/>
              <a:gd name="adj2" fmla="val -18471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2. Quick menu panel shown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3108" y="2940768"/>
            <a:ext cx="1714512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사각형 설명선 13"/>
          <p:cNvSpPr/>
          <p:nvPr/>
        </p:nvSpPr>
        <p:spPr bwMode="auto">
          <a:xfrm>
            <a:off x="4214810" y="4429132"/>
            <a:ext cx="1152128" cy="571504"/>
          </a:xfrm>
          <a:prstGeom prst="wedgeRectCallout">
            <a:avLst>
              <a:gd name="adj1" fmla="val -30238"/>
              <a:gd name="adj2" fmla="val -232474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3.1. Notification icon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1" name="사각형 설명선 13"/>
          <p:cNvSpPr/>
          <p:nvPr/>
        </p:nvSpPr>
        <p:spPr bwMode="auto">
          <a:xfrm>
            <a:off x="6715140" y="4643446"/>
            <a:ext cx="1152128" cy="571504"/>
          </a:xfrm>
          <a:prstGeom prst="wedgeRectCallout">
            <a:avLst>
              <a:gd name="adj1" fmla="val -30238"/>
              <a:gd name="adj2" fmla="val -232474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3.2. Notification Enabled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enable the “3*4” Keyboard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3385046"/>
          </a:xfrm>
        </p:spPr>
        <p:txBody>
          <a:bodyPr>
            <a:noAutofit/>
          </a:bodyPr>
          <a:lstStyle/>
          <a:p>
            <a:r>
              <a:rPr lang="en-US" altLang="ko-KR" sz="1400" b="1" dirty="0" smtClean="0"/>
              <a:t> Q: How do I access the “3 x 4 “keyboard? </a:t>
            </a:r>
          </a:p>
          <a:p>
            <a:r>
              <a:rPr lang="en-US" altLang="ko-KR" sz="1400" b="1" dirty="0" smtClean="0"/>
              <a:t>      (I want to change from using the </a:t>
            </a:r>
          </a:p>
          <a:p>
            <a:r>
              <a:rPr lang="en-US" altLang="ko-KR" sz="1400" b="1" dirty="0" smtClean="0"/>
              <a:t>      Qwerty Keyboard)</a:t>
            </a:r>
          </a:p>
          <a:p>
            <a:r>
              <a:rPr lang="en-US" altLang="ko-KR" sz="1400" b="1" dirty="0" smtClean="0"/>
              <a:t>      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A : To enable the “3 x 4” keyboard, please see the steps below:  </a:t>
            </a:r>
            <a:endParaRPr lang="en-US" altLang="ko-KR" sz="1400" dirty="0" smtClean="0"/>
          </a:p>
          <a:p>
            <a:r>
              <a:rPr lang="en-US" altLang="ko-KR" sz="1400" dirty="0" smtClean="0"/>
              <a:t>       </a:t>
            </a:r>
          </a:p>
          <a:p>
            <a:endParaRPr lang="en-US" altLang="ko-KR" sz="1400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52</a:t>
            </a:fld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57152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" name="Picture 4"/>
          <p:cNvPicPr preferRelativeResize="0">
            <a:picLocks noChangeArrowheads="1"/>
          </p:cNvPicPr>
          <p:nvPr/>
        </p:nvPicPr>
        <p:blipFill>
          <a:blip r:embed="rId2" cstate="print"/>
          <a:srcRect t="54952"/>
          <a:stretch>
            <a:fillRect/>
          </a:stretch>
        </p:blipFill>
        <p:spPr bwMode="auto">
          <a:xfrm>
            <a:off x="5000628" y="857232"/>
            <a:ext cx="1500198" cy="121444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6" name="Elbow Connector 25"/>
          <p:cNvCxnSpPr/>
          <p:nvPr/>
        </p:nvCxnSpPr>
        <p:spPr>
          <a:xfrm>
            <a:off x="3857620" y="1071546"/>
            <a:ext cx="1214446" cy="28575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264" y="3357538"/>
            <a:ext cx="1371600" cy="228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84" y="3357538"/>
            <a:ext cx="1371600" cy="228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7018" y="3357538"/>
            <a:ext cx="1284982" cy="228441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5778" y="3357538"/>
            <a:ext cx="1285884" cy="228601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4538" y="3357538"/>
            <a:ext cx="1284982" cy="228441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5" name="사각형 설명선 13"/>
          <p:cNvSpPr/>
          <p:nvPr/>
        </p:nvSpPr>
        <p:spPr bwMode="auto">
          <a:xfrm>
            <a:off x="357158" y="2571720"/>
            <a:ext cx="1152128" cy="571504"/>
          </a:xfrm>
          <a:prstGeom prst="wedgeRectCallout">
            <a:avLst>
              <a:gd name="adj1" fmla="val 43111"/>
              <a:gd name="adj2" fmla="val 39909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1. Tap “</a:t>
            </a:r>
            <a:r>
              <a:rPr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Apps</a:t>
            </a: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”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6" name="사각형 설명선 13"/>
          <p:cNvSpPr/>
          <p:nvPr/>
        </p:nvSpPr>
        <p:spPr bwMode="auto">
          <a:xfrm>
            <a:off x="1928794" y="2571720"/>
            <a:ext cx="1152128" cy="571504"/>
          </a:xfrm>
          <a:prstGeom prst="wedgeRectCallout">
            <a:avLst>
              <a:gd name="adj1" fmla="val -50113"/>
              <a:gd name="adj2" fmla="val 358776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2. Tap “</a:t>
            </a:r>
            <a:r>
              <a:rPr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Settings</a:t>
            </a: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”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7" name="사각형 설명선 13"/>
          <p:cNvSpPr/>
          <p:nvPr/>
        </p:nvSpPr>
        <p:spPr bwMode="auto">
          <a:xfrm>
            <a:off x="3214678" y="2571720"/>
            <a:ext cx="1152128" cy="571504"/>
          </a:xfrm>
          <a:prstGeom prst="wedgeRectCallout">
            <a:avLst>
              <a:gd name="adj1" fmla="val -12635"/>
              <a:gd name="adj2" fmla="val 303221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3. Tap “</a:t>
            </a:r>
            <a:r>
              <a:rPr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Language and input</a:t>
            </a: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”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3357538"/>
            <a:ext cx="1291227" cy="229551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9" name="사각형 설명선 13"/>
          <p:cNvSpPr/>
          <p:nvPr/>
        </p:nvSpPr>
        <p:spPr bwMode="auto">
          <a:xfrm>
            <a:off x="4714876" y="2571720"/>
            <a:ext cx="1143008" cy="642966"/>
          </a:xfrm>
          <a:prstGeom prst="wedgeRectCallout">
            <a:avLst>
              <a:gd name="adj1" fmla="val 53412"/>
              <a:gd name="adj2" fmla="val 219044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4. Tap  the </a:t>
            </a:r>
            <a:r>
              <a:rPr lang="en-US" altLang="ko-KR" sz="900" b="1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Settings icon </a:t>
            </a: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next to Samsung Keyboard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0" name="사각형 설명선 13"/>
          <p:cNvSpPr/>
          <p:nvPr/>
        </p:nvSpPr>
        <p:spPr bwMode="auto">
          <a:xfrm>
            <a:off x="6143636" y="2571744"/>
            <a:ext cx="1152128" cy="571504"/>
          </a:xfrm>
          <a:prstGeom prst="wedgeRectCallout">
            <a:avLst>
              <a:gd name="adj1" fmla="val 2485"/>
              <a:gd name="adj2" fmla="val 13360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5. Tap “Portrait Keyboard” types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15008" y="4357694"/>
            <a:ext cx="42862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6072198" y="3571876"/>
            <a:ext cx="107157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3214678" y="4572008"/>
            <a:ext cx="107157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7643834" y="4429132"/>
            <a:ext cx="114300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714480" y="5000636"/>
            <a:ext cx="571504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1142976" y="5214950"/>
            <a:ext cx="571504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사각형 설명선 13"/>
          <p:cNvSpPr/>
          <p:nvPr/>
        </p:nvSpPr>
        <p:spPr bwMode="auto">
          <a:xfrm>
            <a:off x="7572396" y="2571744"/>
            <a:ext cx="1152128" cy="571504"/>
          </a:xfrm>
          <a:prstGeom prst="wedgeRectCallout">
            <a:avLst>
              <a:gd name="adj1" fmla="val 10777"/>
              <a:gd name="adj2" fmla="val 267334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/>
                </a:solidFill>
                <a:ea typeface="Arial Unicode MS" pitchFamily="50" charset="-127"/>
                <a:cs typeface="Arial Unicode MS" pitchFamily="50" charset="-127"/>
              </a:rPr>
              <a:t>6. Tap “3 x 4 Keyboard”</a:t>
            </a:r>
            <a:endParaRPr kumimoji="0" lang="ko-KR" altLang="en-US" sz="900" dirty="0">
              <a:solidFill>
                <a:schemeClr val="tx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S-Voice support language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53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     Q: Why, when I try to use the </a:t>
            </a:r>
            <a:r>
              <a:rPr lang="en-US" altLang="ko-KR" sz="1400" b="1" dirty="0" smtClean="0"/>
              <a:t>S-Voice application, it doesn’t seem to support </a:t>
            </a:r>
          </a:p>
          <a:p>
            <a:r>
              <a:rPr lang="en-US" altLang="ko-KR" sz="1400" b="1" dirty="0" smtClean="0"/>
              <a:t>           the Russian, Chinese or Japanese languages.</a:t>
            </a:r>
          </a:p>
          <a:p>
            <a:r>
              <a:rPr lang="en-US" altLang="ko-KR" sz="1400" b="1" dirty="0" smtClean="0"/>
              <a:t>           Is my device faulty?</a:t>
            </a: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A: Your device is not faulty.</a:t>
            </a:r>
            <a:endParaRPr lang="en-US" altLang="ko-KR" sz="1400" b="1" dirty="0" smtClean="0">
              <a:latin typeface="Arial" pitchFamily="34" charset="0"/>
            </a:endParaRPr>
          </a:p>
          <a:p>
            <a:pPr latinLnBrk="0"/>
            <a:endParaRPr lang="en-US" altLang="ko-KR" sz="1400" b="1" dirty="0" smtClean="0">
              <a:latin typeface="Arial" pitchFamily="34" charset="0"/>
            </a:endParaRPr>
          </a:p>
          <a:p>
            <a:pPr latinLnBrk="0"/>
            <a:r>
              <a:rPr lang="en-US" altLang="ko-KR" sz="1400" b="1" dirty="0" smtClean="0"/>
              <a:t>           The S-Voice application currently supports English, French, , Italian, Spanish, Korean and </a:t>
            </a:r>
          </a:p>
          <a:p>
            <a:pPr latinLnBrk="0"/>
            <a:r>
              <a:rPr lang="en-US" altLang="ko-KR" sz="1400" b="1" dirty="0" smtClean="0"/>
              <a:t>           German languages.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dirty="0" smtClean="0"/>
              <a:t>           </a:t>
            </a:r>
            <a:r>
              <a:rPr lang="en-US" altLang="ko-KR" sz="1400" b="1" dirty="0" smtClean="0"/>
              <a:t>Samsung is processing development other national languages including Russian, Chinese, </a:t>
            </a:r>
          </a:p>
          <a:p>
            <a:pPr latinLnBrk="0"/>
            <a:r>
              <a:rPr lang="en-US" altLang="ko-KR" sz="1400" b="1" dirty="0" smtClean="0"/>
              <a:t>           Japanese.</a:t>
            </a:r>
            <a:r>
              <a:rPr lang="en-US" altLang="ko-KR" sz="1400" dirty="0" smtClean="0"/>
              <a:t>.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r>
              <a:rPr lang="en-US" altLang="ko-KR" sz="1400" b="1" dirty="0" smtClean="0"/>
              <a:t>Note:</a:t>
            </a:r>
          </a:p>
          <a:p>
            <a:pPr latinLnBrk="0"/>
            <a:r>
              <a:rPr lang="en-US" altLang="ko-KR" sz="1400" dirty="0" smtClean="0"/>
              <a:t> It is expected that software updates to introduce these additional languages will be available as follows:</a:t>
            </a:r>
          </a:p>
          <a:p>
            <a:pPr latinLnBrk="0"/>
            <a:r>
              <a:rPr lang="en-US" altLang="ko-KR" sz="1400" dirty="0" smtClean="0"/>
              <a:t>  </a:t>
            </a:r>
          </a:p>
          <a:p>
            <a:pPr latinLnBrk="0"/>
            <a:r>
              <a:rPr lang="en-US" altLang="ko-KR" sz="1400" b="1" dirty="0" smtClean="0"/>
              <a:t>Chinese:    </a:t>
            </a:r>
            <a:r>
              <a:rPr lang="en-US" altLang="ko-KR" sz="1400" dirty="0" smtClean="0"/>
              <a:t>By end of July 2012</a:t>
            </a:r>
          </a:p>
          <a:p>
            <a:pPr latinLnBrk="0"/>
            <a:r>
              <a:rPr lang="en-US" altLang="ko-KR" sz="1400" b="1" dirty="0" smtClean="0"/>
              <a:t>Japanese</a:t>
            </a:r>
            <a:r>
              <a:rPr lang="en-US" altLang="ko-KR" sz="1400" dirty="0" smtClean="0"/>
              <a:t>:  By end of August 2012</a:t>
            </a:r>
          </a:p>
          <a:p>
            <a:pPr latinLnBrk="0"/>
            <a:r>
              <a:rPr lang="en-US" altLang="ko-KR" sz="1400" b="1" dirty="0" smtClean="0"/>
              <a:t>Russian:    </a:t>
            </a:r>
            <a:r>
              <a:rPr lang="en-US" altLang="ko-KR" sz="1400" dirty="0" smtClean="0"/>
              <a:t>By end of September 2012</a:t>
            </a:r>
          </a:p>
          <a:p>
            <a:pPr latinLnBrk="0"/>
            <a:endParaRPr lang="en-US" altLang="ko-KR" sz="1400" dirty="0" smtClean="0"/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 </a:t>
            </a:r>
          </a:p>
          <a:p>
            <a:pPr latinLnBrk="0"/>
            <a:r>
              <a:rPr lang="en-US" altLang="ko-KR" sz="1400" dirty="0" smtClean="0"/>
              <a:t>, </a:t>
            </a:r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49718" t="58349" r="25155" b="27516"/>
          <a:stretch>
            <a:fillRect/>
          </a:stretch>
        </p:blipFill>
        <p:spPr bwMode="auto">
          <a:xfrm>
            <a:off x="7572396" y="857232"/>
            <a:ext cx="928694" cy="9286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Pop up play 1/5: What is it?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54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     Q: What is this new feature, “Pop up play”?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A: “Pop up play” is a </a:t>
            </a:r>
            <a:r>
              <a:rPr lang="en-GB" sz="1400" dirty="0" smtClean="0"/>
              <a:t>Picture-in-picture technology the lets you watch an HD video in another window </a:t>
            </a:r>
          </a:p>
          <a:p>
            <a:pPr latinLnBrk="0"/>
            <a:r>
              <a:rPr lang="en-GB" sz="1400" dirty="0" smtClean="0"/>
              <a:t>           while sending an email or text simultaneously. </a:t>
            </a:r>
          </a:p>
          <a:p>
            <a:pPr latinLnBrk="0"/>
            <a:r>
              <a:rPr lang="en-GB" sz="1400" dirty="0" smtClean="0"/>
              <a:t>            </a:t>
            </a:r>
          </a:p>
          <a:p>
            <a:pPr latinLnBrk="0"/>
            <a:r>
              <a:rPr lang="en-GB" sz="1400" dirty="0" smtClean="0"/>
              <a:t>           Drag it to where you want on the screen, and chat with your friends or surf the web. </a:t>
            </a:r>
          </a:p>
          <a:p>
            <a:pPr latinLnBrk="0"/>
            <a:endParaRPr lang="en-GB" sz="1400" dirty="0" smtClean="0"/>
          </a:p>
          <a:p>
            <a:pPr latinLnBrk="0"/>
            <a:r>
              <a:rPr lang="en-GB" sz="1400" dirty="0" smtClean="0"/>
              <a:t>          Don't miss any of the action. </a:t>
            </a:r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dirty="0" smtClean="0"/>
              <a:t> </a:t>
            </a:r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143248"/>
            <a:ext cx="5472945" cy="32947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8" name="Elbow Connector 7"/>
          <p:cNvCxnSpPr/>
          <p:nvPr/>
        </p:nvCxnSpPr>
        <p:spPr>
          <a:xfrm>
            <a:off x="3571868" y="2500306"/>
            <a:ext cx="2286016" cy="171451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72132" y="3857628"/>
            <a:ext cx="857256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Pop up play 2/5 : How do I use it?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55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     Q: How do I use the “Pop up play” feature?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A: Please see the steps below for advice on </a:t>
            </a:r>
          </a:p>
          <a:p>
            <a:pPr latinLnBrk="0"/>
            <a:r>
              <a:rPr lang="en-US" altLang="ko-KR" sz="1400" b="1" dirty="0" smtClean="0"/>
              <a:t>            using the “Pop up play” feature: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 1.  When you play back a video, tap on the screen</a:t>
            </a:r>
          </a:p>
          <a:p>
            <a:pPr latinLnBrk="0"/>
            <a:r>
              <a:rPr lang="en-US" altLang="ko-KR" sz="1400" b="1" dirty="0" smtClean="0"/>
              <a:t>            to display the Video screen controls</a:t>
            </a:r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2. Tap on the “Picture in picture icon.</a:t>
            </a:r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253170" y="390508"/>
            <a:ext cx="1828800" cy="3048000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324608" y="2462210"/>
            <a:ext cx="1828800" cy="3048000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cxnSp>
        <p:nvCxnSpPr>
          <p:cNvPr id="10" name="Elbow Connector 9"/>
          <p:cNvCxnSpPr>
            <a:endCxn id="7" idx="0"/>
          </p:cNvCxnSpPr>
          <p:nvPr/>
        </p:nvCxnSpPr>
        <p:spPr>
          <a:xfrm flipV="1">
            <a:off x="4857752" y="1914508"/>
            <a:ext cx="785818" cy="44292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929058" y="2571744"/>
            <a:ext cx="1785950" cy="128588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 t="64274" r="58763"/>
          <a:stretch>
            <a:fillRect/>
          </a:stretch>
        </p:blipFill>
        <p:spPr bwMode="auto">
          <a:xfrm rot="16200000">
            <a:off x="4292122" y="4566134"/>
            <a:ext cx="1635648" cy="2361776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cxnSp>
        <p:nvCxnSpPr>
          <p:cNvPr id="16" name="Elbow Connector 15"/>
          <p:cNvCxnSpPr/>
          <p:nvPr/>
        </p:nvCxnSpPr>
        <p:spPr>
          <a:xfrm flipV="1">
            <a:off x="6143636" y="4714884"/>
            <a:ext cx="2143140" cy="1500198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286776" y="4429132"/>
            <a:ext cx="500066" cy="5715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357818" y="5786454"/>
            <a:ext cx="785818" cy="7143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Pop up play 3/5 : How do I use it?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56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Q: How do I use the “Pop up play” feature? continued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14686"/>
            <a:ext cx="1928826" cy="3251200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26463" y="1874273"/>
            <a:ext cx="3000396" cy="5681223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282" y="2000240"/>
            <a:ext cx="235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3. The video being </a:t>
            </a:r>
          </a:p>
          <a:p>
            <a:r>
              <a:rPr lang="en-GB" sz="1400" b="1" dirty="0" smtClean="0"/>
              <a:t>played will now “pop up” on the Applications </a:t>
            </a:r>
          </a:p>
          <a:p>
            <a:r>
              <a:rPr lang="en-GB" sz="1400" b="1" dirty="0" smtClean="0"/>
              <a:t>screen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28926" y="2071678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4. Tapping on the “pop up” image will revert the video being </a:t>
            </a:r>
          </a:p>
          <a:p>
            <a:r>
              <a:rPr lang="en-GB" sz="1400" b="1" dirty="0" smtClean="0"/>
              <a:t>played back to “full screen mode”</a:t>
            </a:r>
            <a:endParaRPr lang="en-GB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785786" y="3286124"/>
            <a:ext cx="1643074" cy="928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5679289" y="2821777"/>
            <a:ext cx="714380" cy="21431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endCxn id="13" idx="0"/>
          </p:cNvCxnSpPr>
          <p:nvPr/>
        </p:nvCxnSpPr>
        <p:spPr>
          <a:xfrm rot="16200000" flipH="1">
            <a:off x="1303711" y="2982512"/>
            <a:ext cx="500066" cy="10715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Pop up play 4/5 : How do I use it?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57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Q: How do I use the “Pop up play” feature? continued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928934"/>
            <a:ext cx="2000264" cy="3011714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928934"/>
            <a:ext cx="2000264" cy="3011714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14348" y="2000240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5. You can touch, hold and drag the video being </a:t>
            </a:r>
          </a:p>
          <a:p>
            <a:r>
              <a:rPr lang="en-GB" sz="1400" b="1" dirty="0" smtClean="0"/>
              <a:t>played to a different part of the display</a:t>
            </a:r>
            <a:endParaRPr lang="en-GB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1285852" y="3071810"/>
            <a:ext cx="1500198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Elbow Connector 12"/>
          <p:cNvCxnSpPr>
            <a:stCxn id="11" idx="3"/>
          </p:cNvCxnSpPr>
          <p:nvPr/>
        </p:nvCxnSpPr>
        <p:spPr>
          <a:xfrm>
            <a:off x="2786050" y="3393281"/>
            <a:ext cx="1214446" cy="117872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929058" y="4357694"/>
            <a:ext cx="1500198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 smtClean="0"/>
              <a:t>Pop up play 5/5 : How do I use it?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58</a:t>
            </a:fld>
            <a:endParaRPr lang="ko-KR" altLang="en-US"/>
          </a:p>
        </p:txBody>
      </p:sp>
      <p:sp>
        <p:nvSpPr>
          <p:cNvPr id="5" name="내용 개체 틀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400" b="1" dirty="0" smtClean="0"/>
              <a:t> Q: How do I use the “Pop up play” feature?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pPr latinLnBrk="0"/>
            <a:r>
              <a:rPr lang="en-US" altLang="ko-KR" sz="1400" dirty="0" smtClean="0"/>
              <a:t>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        </a:t>
            </a:r>
          </a:p>
          <a:p>
            <a:pPr latinLnBrk="0"/>
            <a:endParaRPr lang="en-US" altLang="ko-KR" sz="1400" dirty="0" smtClean="0"/>
          </a:p>
          <a:p>
            <a:pPr latinLnBrk="0"/>
            <a:r>
              <a:rPr lang="en-US" altLang="ko-KR" sz="1400" dirty="0" smtClean="0"/>
              <a:t>  </a:t>
            </a:r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  <a:p>
            <a:pPr latinLnBrk="0"/>
            <a:endParaRPr lang="en-US" altLang="ko-KR" sz="1400" b="1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71810"/>
            <a:ext cx="2084034" cy="3011715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2071702" cy="3011714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l="48192" t="49812" r="14303" b="35119"/>
          <a:stretch>
            <a:fillRect/>
          </a:stretch>
        </p:blipFill>
        <p:spPr bwMode="auto">
          <a:xfrm>
            <a:off x="2571736" y="3071810"/>
            <a:ext cx="1476385" cy="857256"/>
          </a:xfrm>
          <a:prstGeom prst="rect">
            <a:avLst/>
          </a:prstGeom>
          <a:noFill/>
          <a:ln w="1">
            <a:solidFill>
              <a:srgbClr val="002060"/>
            </a:solidFill>
            <a:miter lim="800000"/>
            <a:headEnd/>
            <a:tailEnd type="none" w="med" len="med"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785918" y="4572008"/>
            <a:ext cx="50006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643306" y="3214686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Elbow Connector 13"/>
          <p:cNvCxnSpPr>
            <a:stCxn id="12" idx="1"/>
          </p:cNvCxnSpPr>
          <p:nvPr/>
        </p:nvCxnSpPr>
        <p:spPr>
          <a:xfrm rot="10800000" flipV="1">
            <a:off x="2214546" y="3429000"/>
            <a:ext cx="1428760" cy="121444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4282" y="1714488"/>
            <a:ext cx="46434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6. To close the “pop up play” video, </a:t>
            </a:r>
          </a:p>
          <a:p>
            <a:r>
              <a:rPr lang="en-GB" sz="1400" b="1" dirty="0" smtClean="0"/>
              <a:t>touch an hold on the video being played. </a:t>
            </a:r>
          </a:p>
          <a:p>
            <a:r>
              <a:rPr lang="en-GB" sz="1400" b="1" dirty="0" smtClean="0"/>
              <a:t>The “</a:t>
            </a:r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n-GB" sz="1400" b="1" dirty="0" smtClean="0"/>
              <a:t>” symbol will appear.</a:t>
            </a:r>
          </a:p>
          <a:p>
            <a:r>
              <a:rPr lang="en-GB" sz="1400" b="1" dirty="0" smtClean="0"/>
              <a:t>Tap on the “</a:t>
            </a:r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n-GB" sz="1400" b="1" dirty="0" smtClean="0"/>
              <a:t>” symbol to close the video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00694" y="1714488"/>
            <a:ext cx="314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7. When the “pop up play” video is being played, you can still </a:t>
            </a:r>
          </a:p>
          <a:p>
            <a:r>
              <a:rPr lang="en-GB" sz="1400" b="1" dirty="0" smtClean="0"/>
              <a:t>navigate around the device to do  other actives</a:t>
            </a:r>
            <a:endParaRPr lang="en-GB" sz="1400" b="1" dirty="0"/>
          </a:p>
        </p:txBody>
      </p:sp>
      <p:cxnSp>
        <p:nvCxnSpPr>
          <p:cNvPr id="18" name="Elbow Connector 17"/>
          <p:cNvCxnSpPr/>
          <p:nvPr/>
        </p:nvCxnSpPr>
        <p:spPr>
          <a:xfrm rot="16200000" flipH="1">
            <a:off x="6072198" y="2928934"/>
            <a:ext cx="785818" cy="21431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143248"/>
            <a:ext cx="2071702" cy="300039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cxnSp>
        <p:nvCxnSpPr>
          <p:cNvPr id="23" name="Elbow Connector 22"/>
          <p:cNvCxnSpPr/>
          <p:nvPr/>
        </p:nvCxnSpPr>
        <p:spPr>
          <a:xfrm rot="16200000" flipH="1">
            <a:off x="6357950" y="2857496"/>
            <a:ext cx="1000132" cy="1000132"/>
          </a:xfrm>
          <a:prstGeom prst="bentConnector3">
            <a:avLst>
              <a:gd name="adj1" fmla="val -3219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8596" y="6286520"/>
            <a:ext cx="817563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Note: </a:t>
            </a:r>
            <a:r>
              <a:rPr lang="en-GB" sz="1600" dirty="0" smtClean="0"/>
              <a:t>when the video being played back has finished, the “pop up play” feature will close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Camera open fail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3457054"/>
          </a:xfrm>
        </p:spPr>
        <p:txBody>
          <a:bodyPr>
            <a:normAutofit/>
          </a:bodyPr>
          <a:lstStyle/>
          <a:p>
            <a:r>
              <a:rPr lang="en-US" altLang="ko-KR" sz="1400" b="1" dirty="0" smtClean="0"/>
              <a:t>Q : </a:t>
            </a:r>
            <a:r>
              <a:rPr lang="en-US" altLang="ko-KR" sz="1400" b="1" dirty="0" smtClean="0"/>
              <a:t>When I ran Camera </a:t>
            </a:r>
            <a:r>
              <a:rPr lang="en-US" altLang="ko-KR" sz="1400" b="1" dirty="0" smtClean="0"/>
              <a:t>app of my Galaxy </a:t>
            </a:r>
            <a:r>
              <a:rPr lang="en-US" altLang="ko-KR" sz="1400" b="1" dirty="0" smtClean="0"/>
              <a:t>S3, </a:t>
            </a:r>
            <a:r>
              <a:rPr lang="en-US" altLang="ko-KR" sz="1400" b="1" dirty="0" smtClean="0"/>
              <a:t>GT-I9300 , it doesn’t sometimes work.</a:t>
            </a:r>
          </a:p>
          <a:p>
            <a:r>
              <a:rPr lang="en-US" altLang="ko-KR" sz="1400" b="1" dirty="0" smtClean="0"/>
              <a:t>      </a:t>
            </a:r>
            <a:r>
              <a:rPr lang="en-US" altLang="ko-KR" sz="1400" b="1" dirty="0" smtClean="0"/>
              <a:t>Is my device faulty</a:t>
            </a:r>
            <a:r>
              <a:rPr lang="en-US" altLang="ko-KR" sz="1400" b="1" dirty="0" smtClean="0"/>
              <a:t>?</a:t>
            </a: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A : S/W </a:t>
            </a:r>
            <a:r>
              <a:rPr lang="en-US" altLang="ko-KR" sz="1400" b="1" dirty="0" smtClean="0"/>
              <a:t>upgrade can re-solve the </a:t>
            </a:r>
            <a:r>
              <a:rPr lang="en-US" altLang="ko-KR" sz="1400" b="1" dirty="0" smtClean="0"/>
              <a:t>Camera issue.</a:t>
            </a:r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Please upgrade Galaxy S3 to the latest S/W version.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</a:t>
            </a:r>
            <a:r>
              <a:rPr lang="en-US" altLang="ko-KR" sz="1400" b="1" dirty="0" smtClean="0"/>
              <a:t>If </a:t>
            </a:r>
            <a:r>
              <a:rPr lang="en-US" altLang="ko-KR" sz="1400" b="1" dirty="0" smtClean="0"/>
              <a:t>you still have a </a:t>
            </a:r>
            <a:r>
              <a:rPr lang="en-US" altLang="ko-KR" sz="1400" b="1" dirty="0" smtClean="0"/>
              <a:t>Camera open problem </a:t>
            </a:r>
            <a:r>
              <a:rPr lang="en-US" altLang="ko-KR" sz="1400" b="1" dirty="0" smtClean="0"/>
              <a:t>after S/W upgrade, please visit the Service center.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</a:t>
            </a:r>
            <a:endParaRPr lang="ko-KR" altLang="en-US" sz="14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ko-KR" sz="2800" dirty="0" smtClean="0">
                <a:ea typeface="맑은 고딕" pitchFamily="50" charset="-127"/>
              </a:rPr>
              <a:t>Regarding proximity sensor</a:t>
            </a:r>
            <a:endParaRPr lang="ko-KR" altLang="en-US" sz="2800" dirty="0" smtClean="0"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389263-567C-4427-83B9-72464A08AC43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358775" y="813707"/>
            <a:ext cx="8785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Q : </a:t>
            </a:r>
            <a:r>
              <a:rPr lang="en-US" altLang="ko-KR" sz="1200" b="1" dirty="0" smtClean="0"/>
              <a:t>My device screen did not turn back on after I had been talking on the phone.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      What should I do?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A : </a:t>
            </a:r>
            <a:r>
              <a:rPr lang="en-US" altLang="ko-KR" sz="1200" b="1" dirty="0" smtClean="0"/>
              <a:t>The Proximity Sensor performance </a:t>
            </a:r>
          </a:p>
          <a:p>
            <a:pPr latinLnBrk="0"/>
            <a:r>
              <a:rPr lang="en-US" altLang="ko-KR" sz="1200" b="1" dirty="0" smtClean="0"/>
              <a:t>      can be influenced by a “smudge”. </a:t>
            </a:r>
          </a:p>
          <a:p>
            <a:pPr latinLnBrk="0"/>
            <a:endParaRPr lang="en-US" altLang="ko-KR" sz="1200" b="1" dirty="0" smtClean="0"/>
          </a:p>
          <a:p>
            <a:pPr latinLnBrk="0"/>
            <a:r>
              <a:rPr lang="en-US" altLang="ko-KR" sz="1200" b="1" dirty="0" smtClean="0"/>
              <a:t>      (e.g. from Sweat, Cosmetics etc)</a:t>
            </a:r>
          </a:p>
          <a:p>
            <a:pPr latinLnBrk="0"/>
            <a:endParaRPr lang="en-US" altLang="ko-KR" sz="1200" b="1" dirty="0" smtClean="0"/>
          </a:p>
          <a:p>
            <a:pPr latinLnBrk="0"/>
            <a:r>
              <a:rPr lang="en-US" altLang="ko-KR" sz="1200" b="1" dirty="0" smtClean="0"/>
              <a:t>      Keep the upper side of your phone clean to </a:t>
            </a:r>
          </a:p>
          <a:p>
            <a:pPr latinLnBrk="0"/>
            <a:r>
              <a:rPr lang="en-US" altLang="ko-KR" sz="1200" b="1" dirty="0" smtClean="0"/>
              <a:t>      get a stable performance.</a:t>
            </a:r>
          </a:p>
          <a:p>
            <a:pPr latinLnBrk="0"/>
            <a:r>
              <a:rPr lang="en-US" altLang="ko-KR" sz="1200" dirty="0" smtClean="0"/>
              <a:t> </a:t>
            </a:r>
            <a:endParaRPr lang="en-US" altLang="ko-KR" sz="1200" dirty="0"/>
          </a:p>
        </p:txBody>
      </p:sp>
      <p:pic>
        <p:nvPicPr>
          <p:cNvPr id="8" name="Picture 2" descr="C:\Users\김보름\Desktop\Image Front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742" y="3483930"/>
            <a:ext cx="1214446" cy="2357454"/>
          </a:xfrm>
          <a:prstGeom prst="rect">
            <a:avLst/>
          </a:prstGeom>
          <a:noFill/>
        </p:spPr>
      </p:pic>
      <p:sp>
        <p:nvSpPr>
          <p:cNvPr id="10" name="직사각형 9"/>
          <p:cNvSpPr/>
          <p:nvPr/>
        </p:nvSpPr>
        <p:spPr>
          <a:xfrm>
            <a:off x="1424870" y="3514987"/>
            <a:ext cx="192947" cy="176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201132" y="3512750"/>
            <a:ext cx="20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Proximity Sensor</a:t>
            </a:r>
            <a:endParaRPr lang="ko-KR" altLang="en-US" dirty="0"/>
          </a:p>
        </p:txBody>
      </p:sp>
      <p:sp>
        <p:nvSpPr>
          <p:cNvPr id="13" name="아래로 구부러진 화살표 12"/>
          <p:cNvSpPr/>
          <p:nvPr/>
        </p:nvSpPr>
        <p:spPr>
          <a:xfrm>
            <a:off x="1559094" y="3120705"/>
            <a:ext cx="906011" cy="36072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1796" y="1207708"/>
            <a:ext cx="3526928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Note: To turn off the proximity sensor:</a:t>
            </a:r>
          </a:p>
          <a:p>
            <a:endParaRPr lang="en-GB" sz="1200" dirty="0" smtClean="0"/>
          </a:p>
          <a:p>
            <a:r>
              <a:rPr lang="en-GB" sz="1200" dirty="0" smtClean="0"/>
              <a:t>1. In the application list, select </a:t>
            </a:r>
            <a:r>
              <a:rPr lang="en-GB" sz="1200" b="1" dirty="0" smtClean="0"/>
              <a:t>Phone.</a:t>
            </a:r>
          </a:p>
          <a:p>
            <a:endParaRPr lang="en-GB" sz="1200" b="1" dirty="0" smtClean="0"/>
          </a:p>
          <a:p>
            <a:r>
              <a:rPr lang="en-GB" sz="1200" i="1" dirty="0" smtClean="0"/>
              <a:t>2. Press the Option key and select </a:t>
            </a:r>
            <a:r>
              <a:rPr lang="en-GB" sz="1200" b="1" i="1" dirty="0" smtClean="0"/>
              <a:t>Call settings.</a:t>
            </a:r>
          </a:p>
          <a:p>
            <a:endParaRPr lang="en-GB" sz="1200" b="1" i="1" dirty="0" smtClean="0"/>
          </a:p>
          <a:p>
            <a:r>
              <a:rPr lang="en-GB" sz="1200" b="1" i="1" dirty="0" smtClean="0"/>
              <a:t>3. Select “</a:t>
            </a:r>
            <a:r>
              <a:rPr lang="en-GB" sz="1200" dirty="0" smtClean="0"/>
              <a:t>Auto screen off during calls”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Volume during voice call(1/2)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4249142"/>
          </a:xfrm>
        </p:spPr>
        <p:txBody>
          <a:bodyPr>
            <a:normAutofit/>
          </a:bodyPr>
          <a:lstStyle/>
          <a:p>
            <a:r>
              <a:rPr lang="en-US" altLang="ko-KR" sz="1400" b="1" dirty="0" smtClean="0"/>
              <a:t>Q :  The Voice volume </a:t>
            </a:r>
            <a:r>
              <a:rPr lang="en-US" altLang="ko-KR" sz="1400" b="1" dirty="0" smtClean="0"/>
              <a:t>of my Galaxy S3, </a:t>
            </a:r>
            <a:r>
              <a:rPr lang="en-US" altLang="ko-KR" sz="1400" b="1" dirty="0" smtClean="0"/>
              <a:t>GT-I9300 </a:t>
            </a:r>
            <a:r>
              <a:rPr lang="en-US" altLang="ko-KR" sz="1400" b="1" dirty="0" smtClean="0"/>
              <a:t>shrinks </a:t>
            </a:r>
            <a:r>
              <a:rPr lang="en-US" altLang="ko-KR" sz="1400" b="1" dirty="0" smtClean="0"/>
              <a:t>more </a:t>
            </a:r>
            <a:r>
              <a:rPr lang="en-US" altLang="ko-KR" sz="1400" b="1" dirty="0" smtClean="0"/>
              <a:t>and </a:t>
            </a:r>
            <a:r>
              <a:rPr lang="en-US" altLang="ko-KR" sz="1400" b="1" dirty="0" smtClean="0"/>
              <a:t>more </a:t>
            </a:r>
            <a:r>
              <a:rPr lang="en-US" altLang="ko-KR" sz="1400" b="1" dirty="0" smtClean="0"/>
              <a:t>volumes </a:t>
            </a:r>
            <a:r>
              <a:rPr lang="en-US" altLang="ko-KR" sz="1400" b="1" dirty="0" smtClean="0"/>
              <a:t>during voice call. </a:t>
            </a:r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What </a:t>
            </a:r>
            <a:r>
              <a:rPr lang="en-US" altLang="ko-KR" sz="1400" b="1" dirty="0" smtClean="0"/>
              <a:t>is problem and what should I do</a:t>
            </a:r>
            <a:r>
              <a:rPr lang="en-US" altLang="ko-KR" sz="1400" b="1" dirty="0" smtClean="0"/>
              <a:t>?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A :  In noisy environments, you may have difficulty hearing some calls.</a:t>
            </a:r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And when you leaves from a microphone of handset more </a:t>
            </a:r>
            <a:r>
              <a:rPr lang="en-US" altLang="ko-KR" sz="1400" b="1" dirty="0" smtClean="0"/>
              <a:t>and more distantly during voice </a:t>
            </a:r>
            <a:r>
              <a:rPr lang="en-US" altLang="ko-KR" sz="1400" b="1" dirty="0" smtClean="0"/>
              <a:t>call, </a:t>
            </a:r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you can hear weak volume.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      At first,  please </a:t>
            </a:r>
            <a:r>
              <a:rPr lang="en-US" altLang="ko-KR" sz="1400" b="1" dirty="0" smtClean="0"/>
              <a:t>talk in microphone neighborhood in during the </a:t>
            </a:r>
            <a:r>
              <a:rPr lang="en-US" altLang="ko-KR" sz="1400" b="1" dirty="0" smtClean="0"/>
              <a:t>call.</a:t>
            </a:r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</a:t>
            </a:r>
            <a:r>
              <a:rPr lang="en-US" altLang="ko-KR" sz="1400" b="1" dirty="0" smtClean="0"/>
              <a:t>When there is the issue of </a:t>
            </a:r>
            <a:r>
              <a:rPr lang="en-US" altLang="ko-KR" sz="1400" b="1" dirty="0" smtClean="0"/>
              <a:t>voice volume  persistently in your Galaxy S3 , we recommends  you </a:t>
            </a:r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set  the ‘Noise reduction off’  option.  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Note: reference to </a:t>
            </a:r>
            <a:r>
              <a:rPr lang="en-US" altLang="ko-KR" sz="1400" b="1" dirty="0" smtClean="0"/>
              <a:t>“Noise reduction off” option is </a:t>
            </a:r>
            <a:r>
              <a:rPr lang="en-US" altLang="ko-KR" sz="1400" b="1" dirty="0" smtClean="0"/>
              <a:t>made reference to in the user </a:t>
            </a:r>
            <a:r>
              <a:rPr lang="en-US" altLang="ko-KR" sz="1400" b="1" dirty="0" smtClean="0"/>
              <a:t>guide </a:t>
            </a:r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 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ko-KR" altLang="en-US" sz="14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60</a:t>
            </a:fld>
            <a:endParaRPr lang="ko-KR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581128"/>
            <a:ext cx="6552728" cy="11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</a:t>
            </a:r>
            <a:r>
              <a:rPr lang="en-US" altLang="ko-KR" dirty="0" smtClean="0"/>
              <a:t>olume </a:t>
            </a:r>
            <a:r>
              <a:rPr lang="en-US" altLang="ko-KR" dirty="0" smtClean="0"/>
              <a:t>during voice </a:t>
            </a:r>
            <a:r>
              <a:rPr lang="en-US" altLang="ko-KR" dirty="0" smtClean="0"/>
              <a:t>call(2/2)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61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2564904"/>
            <a:ext cx="21082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40980"/>
            <a:ext cx="2232248" cy="312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1340769"/>
            <a:ext cx="813690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Note: when </a:t>
            </a:r>
            <a:r>
              <a:rPr lang="en-GB" sz="1400" b="1" dirty="0" smtClean="0"/>
              <a:t>you </a:t>
            </a:r>
            <a:r>
              <a:rPr lang="en-US" altLang="ko-KR" sz="1400" b="1" dirty="0" smtClean="0"/>
              <a:t>set  </a:t>
            </a:r>
            <a:r>
              <a:rPr lang="en-US" altLang="ko-KR" sz="1400" b="1" dirty="0" smtClean="0"/>
              <a:t>the ‘Noise reduction off’  </a:t>
            </a:r>
            <a:r>
              <a:rPr lang="en-US" altLang="ko-KR" sz="1400" b="1" dirty="0" smtClean="0"/>
              <a:t>option,          icon is displayed on call  screen </a:t>
            </a:r>
            <a:endParaRPr lang="en-GB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91233"/>
            <a:ext cx="4000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/>
        </p:nvSpPr>
        <p:spPr>
          <a:xfrm>
            <a:off x="4865162" y="4069662"/>
            <a:ext cx="498926" cy="439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Elbow Connector 17"/>
          <p:cNvCxnSpPr>
            <a:endCxn id="9" idx="0"/>
          </p:cNvCxnSpPr>
          <p:nvPr/>
        </p:nvCxnSpPr>
        <p:spPr>
          <a:xfrm rot="5400000">
            <a:off x="4090934" y="2724500"/>
            <a:ext cx="2368854" cy="32147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/>
          <p:cNvSpPr/>
          <p:nvPr/>
        </p:nvSpPr>
        <p:spPr>
          <a:xfrm>
            <a:off x="5161578" y="5157192"/>
            <a:ext cx="207471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Show pointer location of </a:t>
            </a:r>
            <a:r>
              <a:rPr lang="en-US" altLang="ko-KR" dirty="0" smtClean="0"/>
              <a:t>Developer </a:t>
            </a:r>
            <a:r>
              <a:rPr lang="en-US" altLang="ko-KR" dirty="0" smtClean="0"/>
              <a:t>options(1/2)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5949950"/>
          </a:xfrm>
        </p:spPr>
        <p:txBody>
          <a:bodyPr>
            <a:normAutofit/>
          </a:bodyPr>
          <a:lstStyle/>
          <a:p>
            <a:r>
              <a:rPr lang="en-US" altLang="ko-KR" sz="1400" b="1" dirty="0" smtClean="0"/>
              <a:t>Q : When I touch the </a:t>
            </a:r>
            <a:r>
              <a:rPr lang="en-US" altLang="ko-KR" sz="1400" b="1" dirty="0" smtClean="0"/>
              <a:t>s</a:t>
            </a:r>
            <a:r>
              <a:rPr lang="en-US" altLang="ko-KR" sz="1400" b="1" dirty="0" smtClean="0"/>
              <a:t>creen of </a:t>
            </a:r>
            <a:r>
              <a:rPr lang="en-US" altLang="ko-KR" sz="1400" b="1" dirty="0" smtClean="0"/>
              <a:t>my Galaxy S3, </a:t>
            </a:r>
            <a:r>
              <a:rPr lang="en-US" altLang="ko-KR" sz="1400" b="1" dirty="0" smtClean="0"/>
              <a:t>strange line is made and it doesn’t disappear.</a:t>
            </a:r>
          </a:p>
          <a:p>
            <a:r>
              <a:rPr lang="en-US" altLang="ko-KR" sz="1400" b="1" dirty="0" smtClean="0"/>
              <a:t>      </a:t>
            </a:r>
            <a:r>
              <a:rPr lang="en-US" altLang="ko-KR" sz="1400" b="1" dirty="0" smtClean="0"/>
              <a:t>What is problem and what should I do</a:t>
            </a:r>
            <a:r>
              <a:rPr lang="en-US" altLang="ko-KR" sz="1400" b="1" dirty="0" smtClean="0"/>
              <a:t>?</a:t>
            </a:r>
          </a:p>
          <a:p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A :  </a:t>
            </a:r>
            <a:r>
              <a:rPr lang="en-US" altLang="ko-KR" sz="1400" b="1" dirty="0" smtClean="0">
                <a:latin typeface="Arial" pitchFamily="34" charset="0"/>
              </a:rPr>
              <a:t>Normally</a:t>
            </a:r>
            <a:r>
              <a:rPr lang="en-US" altLang="ko-KR" sz="1400" b="1" dirty="0" smtClean="0">
                <a:latin typeface="Arial" pitchFamily="34" charset="0"/>
              </a:rPr>
              <a:t>, this pro</a:t>
            </a:r>
            <a:r>
              <a:rPr lang="en-US" altLang="ko-KR" sz="1400" b="1" dirty="0" smtClean="0"/>
              <a:t>blem does not occur.</a:t>
            </a:r>
          </a:p>
          <a:p>
            <a:pPr latinLnBrk="0"/>
            <a:r>
              <a:rPr lang="en-US" altLang="ko-KR" sz="1400" b="1" dirty="0" smtClean="0"/>
              <a:t>       </a:t>
            </a:r>
            <a:r>
              <a:rPr lang="en-US" altLang="ko-KR" sz="1400" b="1" dirty="0" smtClean="0"/>
              <a:t>However </a:t>
            </a:r>
            <a:r>
              <a:rPr lang="en-US" altLang="ko-KR" sz="1400" b="1" dirty="0" smtClean="0"/>
              <a:t>if you chose the Settings option </a:t>
            </a:r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“</a:t>
            </a:r>
            <a:r>
              <a:rPr lang="en-US" altLang="ko-KR" sz="1400" b="1" u="sng" dirty="0" smtClean="0"/>
              <a:t>Show pointer </a:t>
            </a:r>
            <a:r>
              <a:rPr lang="en-US" altLang="ko-KR" sz="1400" b="1" u="sng" dirty="0" smtClean="0"/>
              <a:t>location</a:t>
            </a:r>
            <a:r>
              <a:rPr lang="en-US" altLang="ko-KR" sz="1400" b="1" dirty="0" smtClean="0"/>
              <a:t>” , this </a:t>
            </a:r>
            <a:r>
              <a:rPr lang="en-US" altLang="ko-KR" sz="1400" b="1" dirty="0" smtClean="0"/>
              <a:t>problem can occur.</a:t>
            </a:r>
          </a:p>
          <a:p>
            <a:pPr latinLnBrk="0"/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     </a:t>
            </a:r>
            <a:r>
              <a:rPr lang="en-US" altLang="ko-KR" sz="1400" b="1" u="sng" dirty="0" smtClean="0"/>
              <a:t>“</a:t>
            </a:r>
            <a:r>
              <a:rPr lang="en-US" altLang="ko-KR" sz="1400" b="1" u="sng" dirty="0" smtClean="0"/>
              <a:t>Show pointer location</a:t>
            </a:r>
            <a:r>
              <a:rPr lang="en-US" altLang="ko-KR" sz="1400" b="1" u="sng" dirty="0" smtClean="0"/>
              <a:t>”</a:t>
            </a:r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option is one of the “Developer options” settings. </a:t>
            </a:r>
          </a:p>
          <a:p>
            <a:pPr latinLnBrk="0"/>
            <a:r>
              <a:rPr lang="en-US" altLang="ko-KR" sz="1400" b="1" dirty="0" smtClean="0"/>
              <a:t>       </a:t>
            </a:r>
            <a:r>
              <a:rPr lang="en-US" altLang="ko-KR" sz="1400" b="1" dirty="0" smtClean="0"/>
              <a:t>To </a:t>
            </a:r>
            <a:r>
              <a:rPr lang="en-US" altLang="ko-KR" sz="1400" b="1" dirty="0" smtClean="0"/>
              <a:t>amend the settings Tap on 1. “Apps”, then  2. “Settings”, then </a:t>
            </a:r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3</a:t>
            </a:r>
            <a:r>
              <a:rPr lang="en-US" altLang="ko-KR" sz="1400" b="1" dirty="0" smtClean="0"/>
              <a:t>. “Developer Options”, </a:t>
            </a:r>
            <a:r>
              <a:rPr lang="en-US" altLang="ko-KR" sz="1400" b="1" dirty="0" smtClean="0"/>
              <a:t>then </a:t>
            </a:r>
            <a:r>
              <a:rPr lang="en-US" altLang="ko-KR" sz="1400" b="1" dirty="0" smtClean="0"/>
              <a:t>change the setting in  </a:t>
            </a:r>
            <a:endParaRPr lang="en-US" altLang="ko-KR" sz="1400" b="1" dirty="0" smtClean="0"/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     4</a:t>
            </a:r>
            <a:r>
              <a:rPr lang="en-US" altLang="ko-KR" sz="1400" b="1" dirty="0" smtClean="0"/>
              <a:t>. </a:t>
            </a:r>
            <a:r>
              <a:rPr lang="en-US" altLang="ko-KR" sz="1400" b="1" dirty="0" smtClean="0"/>
              <a:t>“Show pointer location” </a:t>
            </a:r>
            <a:r>
              <a:rPr lang="en-US" altLang="ko-KR" sz="1400" b="1" dirty="0" smtClean="0"/>
              <a:t>to that shown here: </a:t>
            </a:r>
          </a:p>
          <a:p>
            <a:r>
              <a:rPr lang="en-US" altLang="ko-KR" sz="1400" b="1" dirty="0" smtClean="0"/>
              <a:t> 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62</a:t>
            </a:fld>
            <a:endParaRPr lang="ko-KR" altLang="en-US"/>
          </a:p>
        </p:txBody>
      </p:sp>
      <p:pic>
        <p:nvPicPr>
          <p:cNvPr id="3073" name="Picture 1" descr="C:\Users\AnnYunju\AppData\Local\Temp\hunclip1\08\huntemp.files\im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268760"/>
            <a:ext cx="1913356" cy="25922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13"/>
          <p:cNvSpPr/>
          <p:nvPr/>
        </p:nvSpPr>
        <p:spPr>
          <a:xfrm>
            <a:off x="8244408" y="1412776"/>
            <a:ext cx="648072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꺾인 연결선 10"/>
          <p:cNvCxnSpPr/>
          <p:nvPr/>
        </p:nvCxnSpPr>
        <p:spPr>
          <a:xfrm>
            <a:off x="4139952" y="1196752"/>
            <a:ext cx="4032448" cy="1080120"/>
          </a:xfrm>
          <a:prstGeom prst="bentConnector3">
            <a:avLst>
              <a:gd name="adj1" fmla="val 42801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8459788" y="6376988"/>
            <a:ext cx="5143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6DB8-EBBD-4FEF-8D53-B3D155AF5F36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13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339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3196" y="436339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4832" y="4363394"/>
            <a:ext cx="1371600" cy="234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3826270" y="6220782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2183196" y="6149344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683130" y="6363658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397378" y="6077906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468948" y="5863592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683526" y="5935030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0640" y="4365104"/>
            <a:ext cx="1371600" cy="241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5364088" y="5879552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6275318" y="6156012"/>
            <a:ext cx="3129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9825" y="4293096"/>
            <a:ext cx="29241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Show pointer location of Developer options(1/2)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8785225" cy="5113238"/>
          </a:xfrm>
        </p:spPr>
        <p:txBody>
          <a:bodyPr>
            <a:normAutofit/>
          </a:bodyPr>
          <a:lstStyle/>
          <a:p>
            <a:r>
              <a:rPr lang="en-US" altLang="ko-KR" sz="1400" b="1" dirty="0" smtClean="0"/>
              <a:t>“</a:t>
            </a:r>
            <a:r>
              <a:rPr lang="en-US" altLang="ko-KR" sz="1400" b="1" dirty="0" smtClean="0"/>
              <a:t>Show pointer location</a:t>
            </a:r>
            <a:r>
              <a:rPr lang="en-US" altLang="ko-KR" sz="1400" b="1" dirty="0" smtClean="0"/>
              <a:t>” option traces of the pointer when you touch the screen.</a:t>
            </a:r>
          </a:p>
          <a:p>
            <a:r>
              <a:rPr lang="en-US" altLang="ko-KR" sz="1400" b="1" dirty="0" smtClean="0"/>
              <a:t>  </a:t>
            </a:r>
            <a:r>
              <a:rPr lang="en-US" altLang="ko-KR" sz="1400" b="1" dirty="0" smtClean="0"/>
              <a:t>It will look like a </a:t>
            </a:r>
            <a:r>
              <a:rPr lang="en-US" altLang="ko-KR" sz="1400" b="1" dirty="0" smtClean="0"/>
              <a:t>strange line </a:t>
            </a:r>
            <a:r>
              <a:rPr lang="en-US" altLang="ko-KR" sz="1400" b="1" dirty="0" smtClean="0"/>
              <a:t>by the real </a:t>
            </a:r>
            <a:r>
              <a:rPr lang="en-US" altLang="ko-KR" sz="1400" b="1" dirty="0" smtClean="0"/>
              <a:t>use.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</a:t>
            </a:r>
          </a:p>
          <a:p>
            <a:r>
              <a:rPr lang="en-US" altLang="ko-KR" sz="1400" b="1" dirty="0" smtClean="0"/>
              <a:t> </a:t>
            </a:r>
          </a:p>
          <a:p>
            <a:r>
              <a:rPr lang="en-US" altLang="ko-KR" sz="1400" b="1" dirty="0" smtClean="0"/>
              <a:t>   </a:t>
            </a:r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It </a:t>
            </a:r>
            <a:r>
              <a:rPr lang="en-US" altLang="ko-KR" sz="1400" b="1" dirty="0" smtClean="0"/>
              <a:t>is option which became open for Android App developers to change the device settings for 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 application </a:t>
            </a:r>
            <a:r>
              <a:rPr lang="en-US" altLang="ko-KR" sz="1400" b="1" dirty="0" smtClean="0"/>
              <a:t>development purposes. It has an influence on basic applications of the handset</a:t>
            </a:r>
          </a:p>
          <a:p>
            <a:r>
              <a:rPr lang="en-US" altLang="ko-KR" sz="1400" b="1" dirty="0" smtClean="0"/>
              <a:t> operating </a:t>
            </a:r>
            <a:r>
              <a:rPr lang="en-US" altLang="ko-KR" sz="1400" b="1" dirty="0" smtClean="0"/>
              <a:t>system, and when used, a malfunction may occur</a:t>
            </a:r>
          </a:p>
          <a:p>
            <a:r>
              <a:rPr lang="en-US" altLang="ko-KR" sz="1400" b="1" dirty="0" smtClean="0"/>
              <a:t> </a:t>
            </a:r>
          </a:p>
          <a:p>
            <a:pPr latinLnBrk="0"/>
            <a:r>
              <a:rPr lang="en-US" altLang="ko-KR" sz="1400" b="1" dirty="0" smtClean="0"/>
              <a:t> Therefore</a:t>
            </a:r>
            <a:r>
              <a:rPr lang="en-US" altLang="ko-KR" sz="1400" b="1" dirty="0" smtClean="0"/>
              <a:t>, unless you are an Application developer, we do not recommend </a:t>
            </a:r>
            <a:r>
              <a:rPr lang="en-US" altLang="ko-KR" sz="1400" b="1" dirty="0" smtClean="0"/>
              <a:t>setting </a:t>
            </a:r>
          </a:p>
          <a:p>
            <a:pPr latinLnBrk="0"/>
            <a:r>
              <a:rPr lang="en-US" altLang="ko-KR" sz="1400" b="1" dirty="0" smtClean="0"/>
              <a:t> </a:t>
            </a:r>
            <a:r>
              <a:rPr lang="en-US" altLang="ko-KR" sz="1400" b="1" dirty="0" smtClean="0"/>
              <a:t> “</a:t>
            </a:r>
            <a:r>
              <a:rPr lang="en-US" altLang="ko-KR" sz="1400" b="1" u="sng" dirty="0" smtClean="0"/>
              <a:t>Show pointer </a:t>
            </a:r>
            <a:r>
              <a:rPr lang="en-US" altLang="ko-KR" sz="1400" b="1" u="sng" dirty="0" smtClean="0"/>
              <a:t>location</a:t>
            </a:r>
            <a:r>
              <a:rPr lang="en-US" altLang="ko-KR" sz="1400" b="1" dirty="0" smtClean="0"/>
              <a:t>”.</a:t>
            </a:r>
          </a:p>
          <a:p>
            <a:pPr latinLnBrk="0"/>
            <a:endParaRPr lang="en-US" altLang="ko-KR" sz="1400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6326DB8-EBBD-4FEF-8D53-B3D155AF5F36}" type="slidenum">
              <a:rPr lang="ko-KR" altLang="en-US" smtClean="0"/>
              <a:pPr/>
              <a:t>63</a:t>
            </a:fld>
            <a:endParaRPr lang="ko-KR" alt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4904"/>
            <a:ext cx="6408712" cy="6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63688" y="1772816"/>
            <a:ext cx="496855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below comment box taken from </a:t>
            </a:r>
          </a:p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copy of the user guide for the GT-I9300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ko-KR" sz="2800" dirty="0" smtClean="0">
                <a:ea typeface="맑은 고딕" pitchFamily="50" charset="-127"/>
              </a:rPr>
              <a:t>Regarding S-Voice - </a:t>
            </a:r>
            <a:r>
              <a:rPr lang="en-US" altLang="ko-KR" sz="1800" dirty="0" smtClean="0">
                <a:ea typeface="맑은 고딕" pitchFamily="50" charset="-127"/>
              </a:rPr>
              <a:t>Operator Orange / UK region (1/3)</a:t>
            </a:r>
            <a:endParaRPr lang="ko-KR" altLang="en-US" sz="1800" dirty="0" smtClean="0"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389263-567C-4427-83B9-72464A08AC43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358775" y="813707"/>
            <a:ext cx="8785225" cy="479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Q : When using an Orange SIM  card with my GT-I9300, the S-Voice is not working.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      What should I do?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A : To use S-Voice, please check the APN (Access Point Name) is set correct.</a:t>
            </a:r>
            <a:br>
              <a:rPr lang="en-US" altLang="ko-KR" sz="1200" b="1" dirty="0" smtClean="0">
                <a:ea typeface="굴림" charset="-127"/>
                <a:cs typeface="Arial" charset="0"/>
              </a:rPr>
            </a:br>
            <a:r>
              <a:rPr lang="en-US" altLang="ko-KR" sz="1200" b="1" dirty="0" smtClean="0">
                <a:ea typeface="굴림" charset="-127"/>
                <a:cs typeface="Arial" charset="0"/>
              </a:rPr>
              <a:t>      Follow the steps below.</a:t>
            </a: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     </a:t>
            </a:r>
          </a:p>
          <a:p>
            <a:pPr latinLnBrk="0"/>
            <a:r>
              <a:rPr lang="en-US" altLang="ko-KR" sz="1200" dirty="0" smtClean="0">
                <a:ea typeface="굴림" charset="-127"/>
                <a:cs typeface="Arial" charset="0"/>
              </a:rPr>
              <a:t>     1. Go to Settings menu.</a:t>
            </a:r>
          </a:p>
          <a:p>
            <a:pPr latinLnBrk="0"/>
            <a:r>
              <a:rPr lang="en-US" altLang="ko-KR" sz="1200" dirty="0" smtClean="0">
                <a:ea typeface="굴림" charset="-127"/>
                <a:cs typeface="Arial" charset="0"/>
              </a:rPr>
              <a:t>     2. Select More settings.</a:t>
            </a:r>
          </a:p>
          <a:p>
            <a:pPr latinLnBrk="0"/>
            <a:r>
              <a:rPr lang="en-US" altLang="ko-KR" sz="1200" dirty="0" smtClean="0">
                <a:ea typeface="굴림" charset="-127"/>
                <a:cs typeface="Arial" charset="0"/>
              </a:rPr>
              <a:t>     3. Select Mobile networks.</a:t>
            </a:r>
          </a:p>
          <a:p>
            <a:pPr latinLnBrk="0"/>
            <a:r>
              <a:rPr lang="en-US" altLang="ko-KR" sz="1200" dirty="0" smtClean="0">
                <a:ea typeface="굴림" charset="-127"/>
                <a:cs typeface="Arial" charset="0"/>
              </a:rPr>
              <a:t>     4. Change the APN setting from </a:t>
            </a:r>
            <a:r>
              <a:rPr lang="en-US" altLang="ko-KR" sz="1200" b="1" dirty="0" smtClean="0">
                <a:ea typeface="굴림" charset="-127"/>
                <a:cs typeface="Arial" charset="0"/>
              </a:rPr>
              <a:t>“Orange UK WAP</a:t>
            </a:r>
            <a:r>
              <a:rPr lang="en-US" altLang="ko-KR" sz="1200" dirty="0" smtClean="0">
                <a:ea typeface="굴림" charset="-127"/>
                <a:cs typeface="Arial" charset="0"/>
              </a:rPr>
              <a:t>” to “</a:t>
            </a:r>
            <a:r>
              <a:rPr lang="en-US" altLang="ko-KR" sz="1200" b="1" dirty="0" smtClean="0">
                <a:ea typeface="굴림" charset="-127"/>
                <a:cs typeface="Arial" charset="0"/>
              </a:rPr>
              <a:t>Orange UK Internet</a:t>
            </a:r>
            <a:r>
              <a:rPr lang="en-US" altLang="ko-KR" sz="1200" dirty="0" smtClean="0">
                <a:ea typeface="굴림" charset="-127"/>
                <a:cs typeface="Arial" charset="0"/>
              </a:rPr>
              <a:t>”</a:t>
            </a:r>
          </a:p>
          <a:p>
            <a:pPr latinLnBrk="0"/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 </a:t>
            </a:r>
            <a:endParaRPr lang="ko-KR" altLang="en-US" sz="1200" dirty="0" smtClean="0"/>
          </a:p>
          <a:p>
            <a:pPr latinLnBrk="0"/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      </a:t>
            </a: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      </a:t>
            </a:r>
            <a:r>
              <a:rPr lang="en-US" altLang="ko-KR" sz="1200" dirty="0" smtClean="0"/>
              <a:t> </a:t>
            </a:r>
            <a:endParaRPr lang="en-US" altLang="ko-KR" sz="1200" dirty="0"/>
          </a:p>
        </p:txBody>
      </p:sp>
      <p:pic>
        <p:nvPicPr>
          <p:cNvPr id="1025" name="Picture 1" descr="C:\Users\Hero\AppData\Local\Temp\hunclip1\02\huntemp.files\im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665" y="3529301"/>
            <a:ext cx="2187371" cy="20804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02407" y="3144540"/>
            <a:ext cx="512698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If, on inserting Orange SIM, the default APN value is “Orange  UK WAP”, </a:t>
            </a:r>
          </a:p>
          <a:p>
            <a:r>
              <a:rPr lang="en-US" altLang="ko-KR" sz="1200" dirty="0" smtClean="0"/>
              <a:t>it should be changed to “</a:t>
            </a:r>
            <a:r>
              <a:rPr lang="en-US" altLang="ko-KR" sz="1200" b="1" dirty="0" smtClean="0"/>
              <a:t>Orange UK Internet</a:t>
            </a:r>
            <a:r>
              <a:rPr lang="en-US" altLang="ko-KR" sz="1200" dirty="0" smtClean="0"/>
              <a:t>”</a:t>
            </a:r>
          </a:p>
          <a:p>
            <a:r>
              <a:rPr lang="en-US" altLang="ko-KR" sz="1200" dirty="0" smtClean="0"/>
              <a:t>to enable S-Voice to function</a:t>
            </a:r>
          </a:p>
          <a:p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en-US" altLang="ko-KR" sz="1200" dirty="0" smtClean="0">
                <a:solidFill>
                  <a:srgbClr val="FF0000"/>
                </a:solidFill>
              </a:rPr>
              <a:t>Currently, only Orange operator affected.</a:t>
            </a:r>
          </a:p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3826568" y="4547532"/>
            <a:ext cx="2182798" cy="5033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2379" y="6314919"/>
            <a:ext cx="42851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For more pictures and notes please see following slides</a:t>
            </a:r>
            <a:endParaRPr lang="en-GB" sz="1200" b="1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766" y="781665"/>
            <a:ext cx="1872571" cy="26914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813755" y="1135626"/>
            <a:ext cx="1902542" cy="250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Elbow Connector 12"/>
          <p:cNvCxnSpPr>
            <a:endCxn id="11" idx="1"/>
          </p:cNvCxnSpPr>
          <p:nvPr/>
        </p:nvCxnSpPr>
        <p:spPr>
          <a:xfrm>
            <a:off x="6487886" y="943429"/>
            <a:ext cx="325869" cy="31755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8378" y="5427851"/>
            <a:ext cx="835922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Note 1:</a:t>
            </a:r>
            <a:r>
              <a:rPr lang="en-GB" sz="1200" dirty="0" smtClean="0"/>
              <a:t> the device is </a:t>
            </a:r>
            <a:r>
              <a:rPr lang="en-GB" sz="1200" b="1" dirty="0" smtClean="0"/>
              <a:t>NOT</a:t>
            </a:r>
            <a:r>
              <a:rPr lang="en-GB" sz="1200" dirty="0" smtClean="0"/>
              <a:t> faulty.</a:t>
            </a:r>
          </a:p>
          <a:p>
            <a:endParaRPr lang="en-GB" sz="1200" dirty="0" smtClean="0"/>
          </a:p>
          <a:p>
            <a:r>
              <a:rPr lang="en-GB" sz="1200" b="1" dirty="0" smtClean="0"/>
              <a:t>Note 2</a:t>
            </a:r>
            <a:r>
              <a:rPr lang="en-GB" sz="1200" dirty="0" smtClean="0"/>
              <a:t>: Where the wrong APN has been selected,  this may also cause other applications to give a similar error message</a:t>
            </a:r>
          </a:p>
          <a:p>
            <a:r>
              <a:rPr lang="en-GB" sz="1200" dirty="0" smtClean="0"/>
              <a:t>If so – please use advice above to check APN set correctly.  </a:t>
            </a:r>
            <a:endParaRPr lang="en-GB" sz="1200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/>
          <a:srcRect b="50724"/>
          <a:stretch>
            <a:fillRect/>
          </a:stretch>
        </p:blipFill>
        <p:spPr bwMode="auto">
          <a:xfrm>
            <a:off x="6197149" y="3520872"/>
            <a:ext cx="2448898" cy="209615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183080" y="4034971"/>
            <a:ext cx="2423886" cy="4934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281712" y="5138057"/>
            <a:ext cx="139012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Incorrect setting</a:t>
            </a:r>
            <a:endParaRPr lang="en-GB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27370" y="4608285"/>
            <a:ext cx="127791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Correct setting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ko-KR" sz="2800" dirty="0" smtClean="0">
                <a:ea typeface="맑은 고딕" pitchFamily="50" charset="-127"/>
              </a:rPr>
              <a:t>Regarding S-Voice </a:t>
            </a:r>
            <a:r>
              <a:rPr lang="en-US" altLang="ko-KR" sz="1800" dirty="0" smtClean="0">
                <a:ea typeface="맑은 고딕" pitchFamily="50" charset="-127"/>
              </a:rPr>
              <a:t>- Operator Orange / UK region (2/3)</a:t>
            </a:r>
            <a:endParaRPr lang="ko-KR" altLang="en-US" sz="1800" dirty="0" smtClean="0"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389263-567C-4427-83B9-72464A08AC43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91" y="1905021"/>
            <a:ext cx="1402778" cy="249889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56514" y="4006046"/>
            <a:ext cx="265246" cy="376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6584" y="4445795"/>
            <a:ext cx="1430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1.Select </a:t>
            </a:r>
            <a:r>
              <a:rPr lang="en-GB" sz="1000" b="1" dirty="0" smtClean="0"/>
              <a:t>Apps</a:t>
            </a:r>
            <a:endParaRPr lang="en-GB" sz="10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195" y="1908508"/>
            <a:ext cx="1419113" cy="25257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45436" y="4465572"/>
            <a:ext cx="1486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2.Scroll left and select </a:t>
            </a:r>
            <a:r>
              <a:rPr lang="en-GB" sz="1000" b="1" dirty="0" smtClean="0"/>
              <a:t>Settings </a:t>
            </a:r>
            <a:r>
              <a:rPr lang="en-GB" sz="1000" dirty="0" smtClean="0"/>
              <a:t>from Apps </a:t>
            </a:r>
          </a:p>
          <a:p>
            <a:r>
              <a:rPr lang="en-GB" sz="1000" dirty="0" smtClean="0"/>
              <a:t>menu</a:t>
            </a:r>
            <a:endParaRPr lang="en-GB" sz="1000" dirty="0"/>
          </a:p>
        </p:txBody>
      </p:sp>
      <p:sp>
        <p:nvSpPr>
          <p:cNvPr id="11" name="Rectangle 10"/>
          <p:cNvSpPr/>
          <p:nvPr/>
        </p:nvSpPr>
        <p:spPr>
          <a:xfrm>
            <a:off x="3054116" y="3398772"/>
            <a:ext cx="273389" cy="355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2225" y="1898039"/>
            <a:ext cx="1418254" cy="251983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687172" y="4486512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3.Select </a:t>
            </a:r>
            <a:r>
              <a:rPr lang="en-GB" sz="1000" b="1" dirty="0" smtClean="0"/>
              <a:t>More </a:t>
            </a:r>
          </a:p>
          <a:p>
            <a:r>
              <a:rPr lang="en-GB" sz="1000" b="1" dirty="0" smtClean="0"/>
              <a:t>settings</a:t>
            </a:r>
            <a:endParaRPr lang="en-GB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3777228" y="3041619"/>
            <a:ext cx="1312269" cy="301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513" y="1890269"/>
            <a:ext cx="1400949" cy="25058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454576" y="4478370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4.Scroll to the bottom</a:t>
            </a:r>
          </a:p>
          <a:p>
            <a:r>
              <a:rPr lang="en-GB" sz="1000" dirty="0" smtClean="0"/>
              <a:t>of the Settings area</a:t>
            </a:r>
            <a:endParaRPr lang="en-GB" sz="1000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2797" y="1853795"/>
            <a:ext cx="1403982" cy="25128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249903" y="4439941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5.Select </a:t>
            </a:r>
            <a:r>
              <a:rPr lang="en-GB" sz="1000" b="1" dirty="0" smtClean="0"/>
              <a:t>Mobile </a:t>
            </a:r>
          </a:p>
          <a:p>
            <a:r>
              <a:rPr lang="en-GB" sz="1000" b="1" dirty="0" smtClean="0"/>
              <a:t>networks</a:t>
            </a:r>
            <a:endParaRPr lang="en-GB" sz="1000" b="1" dirty="0"/>
          </a:p>
        </p:txBody>
      </p:sp>
      <p:sp>
        <p:nvSpPr>
          <p:cNvPr id="20" name="Rectangle 19"/>
          <p:cNvSpPr/>
          <p:nvPr/>
        </p:nvSpPr>
        <p:spPr>
          <a:xfrm>
            <a:off x="7267353" y="4085114"/>
            <a:ext cx="1389050" cy="281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398206" y="706118"/>
            <a:ext cx="805262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Q : When using an Orange SIM with my GT-I9300, the S-Voice is not working.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      What should I do?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A : To use S-Voice, please check the APN (Access Point Name) is set correct.</a:t>
            </a:r>
            <a:br>
              <a:rPr lang="en-US" altLang="ko-KR" sz="1200" b="1" dirty="0" smtClean="0">
                <a:ea typeface="굴림" charset="-127"/>
                <a:cs typeface="Arial" charset="0"/>
              </a:rPr>
            </a:br>
            <a:r>
              <a:rPr lang="en-US" altLang="ko-KR" sz="1200" b="1" dirty="0" smtClean="0">
                <a:ea typeface="굴림" charset="-127"/>
                <a:cs typeface="Arial" charset="0"/>
              </a:rPr>
              <a:t>      Follow the steps below.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38567" y="57813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Continued next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ko-KR" sz="4000" dirty="0" smtClean="0">
                <a:ea typeface="맑은 고딕" pitchFamily="50" charset="-127"/>
              </a:rPr>
              <a:t>Regarding S-Voice </a:t>
            </a:r>
            <a:r>
              <a:rPr lang="en-US" altLang="ko-KR" sz="1800" dirty="0" smtClean="0">
                <a:ea typeface="맑은 고딕" pitchFamily="50" charset="-127"/>
              </a:rPr>
              <a:t>- Operator Orange / UK region (3/3)</a:t>
            </a:r>
            <a:endParaRPr lang="ko-KR" altLang="en-US" sz="1800" dirty="0" smtClean="0"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389263-567C-4427-83B9-72464A08AC43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645" y="2530800"/>
            <a:ext cx="1403011" cy="251464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19055" y="3484775"/>
            <a:ext cx="1376253" cy="281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592" y="2528285"/>
            <a:ext cx="1409991" cy="250515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71962" y="5041287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7.Orange UK WAP is currently selected</a:t>
            </a:r>
            <a:endParaRPr lang="en-GB" sz="10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8051" y="2528286"/>
            <a:ext cx="1438578" cy="249889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959630" y="5047105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8</a:t>
            </a:r>
            <a:r>
              <a:rPr lang="en-GB" sz="1000" dirty="0" smtClean="0"/>
              <a:t>.</a:t>
            </a:r>
            <a:r>
              <a:rPr lang="en-GB" sz="1000" b="1" dirty="0" smtClean="0"/>
              <a:t>Select </a:t>
            </a:r>
            <a:r>
              <a:rPr lang="en-GB" sz="1000" b="1" u="sng" dirty="0" smtClean="0">
                <a:solidFill>
                  <a:srgbClr val="00B050"/>
                </a:solidFill>
              </a:rPr>
              <a:t>Orange UK </a:t>
            </a:r>
          </a:p>
          <a:p>
            <a:r>
              <a:rPr lang="en-GB" sz="1000" b="1" u="sng" dirty="0" smtClean="0">
                <a:solidFill>
                  <a:srgbClr val="00B050"/>
                </a:solidFill>
              </a:rPr>
              <a:t>Internet</a:t>
            </a:r>
            <a:endParaRPr lang="en-GB" sz="1000" b="1" u="sng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7776" y="2784224"/>
            <a:ext cx="1534624" cy="3508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116360" y="5114580"/>
            <a:ext cx="1534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9. Once the APN </a:t>
            </a:r>
          </a:p>
          <a:p>
            <a:r>
              <a:rPr lang="en-GB" sz="1000" dirty="0" smtClean="0"/>
              <a:t>setting has been </a:t>
            </a:r>
          </a:p>
          <a:p>
            <a:r>
              <a:rPr lang="en-GB" sz="1000" dirty="0" smtClean="0"/>
              <a:t>changed, exit the </a:t>
            </a:r>
          </a:p>
          <a:p>
            <a:r>
              <a:rPr lang="en-GB" sz="1000" dirty="0" smtClean="0"/>
              <a:t>Settings area and try </a:t>
            </a:r>
          </a:p>
          <a:p>
            <a:r>
              <a:rPr lang="en-GB" sz="1000" dirty="0" smtClean="0"/>
              <a:t>the S Voice feature </a:t>
            </a:r>
          </a:p>
          <a:p>
            <a:r>
              <a:rPr lang="en-GB" sz="1000" dirty="0" smtClean="0"/>
              <a:t>again</a:t>
            </a:r>
            <a:endParaRPr lang="en-GB" sz="1000" dirty="0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836" y="2499258"/>
            <a:ext cx="1454711" cy="251983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132793" y="6182118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S Voice will now work correctly</a:t>
            </a:r>
            <a:endParaRPr lang="en-GB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914401" y="5095241"/>
            <a:ext cx="14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6.Select </a:t>
            </a:r>
            <a:r>
              <a:rPr lang="en-GB" sz="1000" b="1" dirty="0" smtClean="0"/>
              <a:t>Access </a:t>
            </a:r>
          </a:p>
          <a:p>
            <a:r>
              <a:rPr lang="en-GB" sz="1000" b="1" dirty="0" smtClean="0"/>
              <a:t>Point Names</a:t>
            </a:r>
            <a:endParaRPr lang="en-GB" sz="1000" b="1" dirty="0"/>
          </a:p>
        </p:txBody>
      </p:sp>
      <p:sp>
        <p:nvSpPr>
          <p:cNvPr id="23" name="Rectangle 22"/>
          <p:cNvSpPr/>
          <p:nvPr/>
        </p:nvSpPr>
        <p:spPr>
          <a:xfrm>
            <a:off x="235974" y="779860"/>
            <a:ext cx="846557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Q : When using an Orange SIM with my GT-I9300, the S-Voice is not working.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ea typeface="굴림" charset="-127"/>
                <a:cs typeface="Arial" charset="0"/>
              </a:rPr>
              <a:t>      What should I do?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ko-KR" sz="1200" b="1" dirty="0" smtClean="0">
              <a:ea typeface="굴림" charset="-127"/>
              <a:cs typeface="Arial" charset="0"/>
            </a:endParaRPr>
          </a:p>
          <a:p>
            <a:pPr latinLnBrk="0"/>
            <a:r>
              <a:rPr lang="en-US" altLang="ko-KR" sz="1200" b="1" dirty="0" smtClean="0">
                <a:ea typeface="굴림" charset="-127"/>
                <a:cs typeface="Arial" charset="0"/>
              </a:rPr>
              <a:t>A : To use S-Voice, please check the APN (Access Point Name) is set correct.</a:t>
            </a:r>
            <a:br>
              <a:rPr lang="en-US" altLang="ko-KR" sz="1200" b="1" dirty="0" smtClean="0">
                <a:ea typeface="굴림" charset="-127"/>
                <a:cs typeface="Arial" charset="0"/>
              </a:rPr>
            </a:br>
            <a:r>
              <a:rPr lang="en-US" altLang="ko-KR" sz="1200" b="1" dirty="0" smtClean="0">
                <a:ea typeface="굴림" charset="-127"/>
                <a:cs typeface="Arial" charset="0"/>
              </a:rPr>
              <a:t>      Follow the steps below.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93029" y="2975429"/>
            <a:ext cx="391885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(안드로이드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테마(안드로이드)</Template>
  <TotalTime>3299</TotalTime>
  <Words>6325</Words>
  <Application>Microsoft Office PowerPoint</Application>
  <PresentationFormat>화면 슬라이드 쇼(4:3)</PresentationFormat>
  <Paragraphs>1278</Paragraphs>
  <Slides>63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4" baseType="lpstr">
      <vt:lpstr>테마(안드로이드)</vt:lpstr>
      <vt:lpstr>GT-I9300  Appendix</vt:lpstr>
      <vt:lpstr>Revision History: This version replaces all previous versions</vt:lpstr>
      <vt:lpstr>Revision History: This version replaces all previous versions</vt:lpstr>
      <vt:lpstr>Revision History: This version replaces all previous versions</vt:lpstr>
      <vt:lpstr>Revision History: This version replaces all previous versions</vt:lpstr>
      <vt:lpstr>Regarding proximity sensor</vt:lpstr>
      <vt:lpstr>Regarding S-Voice - Operator Orange / UK region (1/3)</vt:lpstr>
      <vt:lpstr>Regarding S-Voice - Operator Orange / UK region (2/3)</vt:lpstr>
      <vt:lpstr>Regarding S-Voice - Operator Orange / UK region (3/3)</vt:lpstr>
      <vt:lpstr>Dropbox – Error for sharing my contacts </vt:lpstr>
      <vt:lpstr>Dropbox – How to upgrade from 2GB to 50GB of space</vt:lpstr>
      <vt:lpstr>Dropbox – How to upgrade from 2GB to 50GB of space</vt:lpstr>
      <vt:lpstr>Dropbox – How to upgrade from 2GB to 50GB of space</vt:lpstr>
      <vt:lpstr>Dropbox – How to upgrade from 2GB to 50GB of space</vt:lpstr>
      <vt:lpstr>Dropbox – How to upgrade from 2GB to 50GB of space</vt:lpstr>
      <vt:lpstr>Dropbox – How to upgrade from 2GB to 50GB of space</vt:lpstr>
      <vt:lpstr>Motion – Turn Over with Music Player</vt:lpstr>
      <vt:lpstr>ChatON </vt:lpstr>
      <vt:lpstr>USB Connection (MTP Mode) (1/2) </vt:lpstr>
      <vt:lpstr>USB Connection (MTP Mode) (2/2) </vt:lpstr>
      <vt:lpstr>AllShare Cast Function</vt:lpstr>
      <vt:lpstr>Instructions for KIES </vt:lpstr>
      <vt:lpstr>Display noise</vt:lpstr>
      <vt:lpstr>Swype (1/2)</vt:lpstr>
      <vt:lpstr>Swype (2/2)</vt:lpstr>
      <vt:lpstr>SMS Transfer (1/3)</vt:lpstr>
      <vt:lpstr>SMS Transfer (2/3)</vt:lpstr>
      <vt:lpstr>SMS Transfer (3/3)</vt:lpstr>
      <vt:lpstr>Kies for MAC OS</vt:lpstr>
      <vt:lpstr>Incognito Pages</vt:lpstr>
      <vt:lpstr>Capture Feature </vt:lpstr>
      <vt:lpstr>HDMI connector </vt:lpstr>
      <vt:lpstr>Predictive text </vt:lpstr>
      <vt:lpstr>Multi Coating – Rainbow appearance</vt:lpstr>
      <vt:lpstr>Daylight Saving Icon</vt:lpstr>
      <vt:lpstr>Call settings – How to access call settings option.</vt:lpstr>
      <vt:lpstr>Music Player</vt:lpstr>
      <vt:lpstr>Notification setting off</vt:lpstr>
      <vt:lpstr>Wrong display of Message Shortcut icon (1)</vt:lpstr>
      <vt:lpstr>Wrong display of Message Shortcut icon (2)</vt:lpstr>
      <vt:lpstr>Picasa Sync Image</vt:lpstr>
      <vt:lpstr>3*4 Keyboard usage</vt:lpstr>
      <vt:lpstr>3*4 Keyboard usage</vt:lpstr>
      <vt:lpstr>Voice Message button</vt:lpstr>
      <vt:lpstr>SMART View App</vt:lpstr>
      <vt:lpstr>Home Key reaction speed</vt:lpstr>
      <vt:lpstr>TSP sensitivity (1/2)</vt:lpstr>
      <vt:lpstr>TSP sensitivity (2/2)</vt:lpstr>
      <vt:lpstr>Home key malfunction</vt:lpstr>
      <vt:lpstr>Message ringtone on Notification setting off</vt:lpstr>
      <vt:lpstr>Message ringtone on Notification setting off</vt:lpstr>
      <vt:lpstr>How to enable the “3*4” Keyboard</vt:lpstr>
      <vt:lpstr>S-Voice support language</vt:lpstr>
      <vt:lpstr>Pop up play 1/5: What is it?</vt:lpstr>
      <vt:lpstr>Pop up play 2/5 : How do I use it?</vt:lpstr>
      <vt:lpstr>Pop up play 3/5 : How do I use it?</vt:lpstr>
      <vt:lpstr>Pop up play 4/5 : How do I use it?</vt:lpstr>
      <vt:lpstr>Pop up play 5/5 : How do I use it?</vt:lpstr>
      <vt:lpstr>Camera open fail</vt:lpstr>
      <vt:lpstr>Volume during voice call(1/2)</vt:lpstr>
      <vt:lpstr>Volume during voice call(2/2)</vt:lpstr>
      <vt:lpstr>Show pointer location of Developer options(1/2)</vt:lpstr>
      <vt:lpstr>Show pointer location of Developer options(1/2)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최은정/Global CS운영그룹(무선)/T1(사원)/삼성전자</dc:creator>
  <cp:lastModifiedBy>Windows 사용자</cp:lastModifiedBy>
  <cp:revision>417</cp:revision>
  <dcterms:created xsi:type="dcterms:W3CDTF">2011-11-28T06:13:51Z</dcterms:created>
  <dcterms:modified xsi:type="dcterms:W3CDTF">2012-06-25T05:20:09Z</dcterms:modified>
</cp:coreProperties>
</file>