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9"/>
  </p:notesMasterIdLst>
  <p:sldIdLst>
    <p:sldId id="368" r:id="rId2"/>
    <p:sldId id="365" r:id="rId3"/>
    <p:sldId id="370" r:id="rId4"/>
    <p:sldId id="366" r:id="rId5"/>
    <p:sldId id="3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71" r:id="rId22"/>
    <p:sldId id="372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73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9" r:id="rId101"/>
    <p:sldId id="350" r:id="rId102"/>
    <p:sldId id="351" r:id="rId103"/>
    <p:sldId id="352" r:id="rId104"/>
    <p:sldId id="353" r:id="rId105"/>
    <p:sldId id="354" r:id="rId106"/>
    <p:sldId id="37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9" r:id="rId1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1D76C-C509-437B-8D7B-D381678C1EFA}" type="datetimeFigureOut">
              <a:rPr lang="en-US" smtClean="0"/>
              <a:pPr/>
              <a:t>2/23/2012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469B0-80AB-4B51-8566-429EE081D41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69B0-80AB-4B51-8566-429EE081D419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69B0-80AB-4B51-8566-429EE081D419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469B0-80AB-4B51-8566-429EE081D419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8388350" y="6376988"/>
            <a:ext cx="587375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3"/>
          </p:nvPr>
        </p:nvSpPr>
        <p:spPr>
          <a:xfrm>
            <a:off x="179388" y="898277"/>
            <a:ext cx="8785225" cy="1872208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4"/>
          </p:nvPr>
        </p:nvSpPr>
        <p:spPr>
          <a:xfrm>
            <a:off x="8459788" y="6376988"/>
            <a:ext cx="514350" cy="365125"/>
          </a:xfrm>
        </p:spPr>
        <p:txBody>
          <a:bodyPr/>
          <a:lstStyle>
            <a:lvl1pPr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E345D5A-990A-4441-A713-5C649347CB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fld id="{78AED8E5-6181-4245-90C3-03019B5349D3}" type="datetimeFigureOut">
              <a:rPr lang="ko-KR" altLang="en-US" smtClean="0"/>
              <a:pPr/>
              <a:t>2012-02-23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Arial" pitchFamily="34" charset="0"/>
                <a:ea typeface="굴림" pitchFamily="50" charset="-127"/>
                <a:cs typeface="Arial" pitchFamily="34" charset="0"/>
              </a:defRPr>
            </a:lvl1pPr>
          </a:lstStyle>
          <a:p>
            <a:fld id="{E6EDBAAA-144F-4600-93A7-95A3C1E0F8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821" r:id="rId53"/>
    <p:sldLayoutId id="2147483822" r:id="rId54"/>
    <p:sldLayoutId id="2147483823" r:id="rId55"/>
    <p:sldLayoutId id="2147483824" r:id="rId56"/>
    <p:sldLayoutId id="2147483825" r:id="rId57"/>
    <p:sldLayoutId id="2147483826" r:id="rId58"/>
    <p:sldLayoutId id="2147483827" r:id="rId59"/>
    <p:sldLayoutId id="2147483828" r:id="rId60"/>
    <p:sldLayoutId id="2147483829" r:id="rId61"/>
    <p:sldLayoutId id="2147483830" r:id="rId62"/>
    <p:sldLayoutId id="2147483831" r:id="rId63"/>
    <p:sldLayoutId id="2147483832" r:id="rId64"/>
    <p:sldLayoutId id="2147483833" r:id="rId65"/>
    <p:sldLayoutId id="2147483834" r:id="rId66"/>
    <p:sldLayoutId id="2147483835" r:id="rId67"/>
    <p:sldLayoutId id="2147483836" r:id="rId68"/>
    <p:sldLayoutId id="2147483837" r:id="rId69"/>
    <p:sldLayoutId id="2147483838" r:id="rId70"/>
    <p:sldLayoutId id="2147483839" r:id="rId71"/>
    <p:sldLayoutId id="2147483840" r:id="rId72"/>
    <p:sldLayoutId id="2147483841" r:id="rId73"/>
    <p:sldLayoutId id="2147483842" r:id="rId74"/>
    <p:sldLayoutId id="2147483843" r:id="rId75"/>
    <p:sldLayoutId id="2147483844" r:id="rId76"/>
    <p:sldLayoutId id="2147483845" r:id="rId77"/>
    <p:sldLayoutId id="2147483846" r:id="rId78"/>
    <p:sldLayoutId id="2147483847" r:id="rId79"/>
    <p:sldLayoutId id="2147483848" r:id="rId80"/>
    <p:sldLayoutId id="2147483849" r:id="rId81"/>
    <p:sldLayoutId id="2147483850" r:id="rId82"/>
    <p:sldLayoutId id="2147483851" r:id="rId83"/>
    <p:sldLayoutId id="2147483852" r:id="rId84"/>
    <p:sldLayoutId id="2147483853" r:id="rId85"/>
    <p:sldLayoutId id="2147483854" r:id="rId86"/>
    <p:sldLayoutId id="2147483855" r:id="rId87"/>
    <p:sldLayoutId id="2147483856" r:id="rId88"/>
    <p:sldLayoutId id="2147483857" r:id="rId89"/>
    <p:sldLayoutId id="2147483858" r:id="rId90"/>
    <p:sldLayoutId id="2147483859" r:id="rId91"/>
    <p:sldLayoutId id="2147483860" r:id="rId92"/>
    <p:sldLayoutId id="2147483861" r:id="rId93"/>
    <p:sldLayoutId id="2147483862" r:id="rId94"/>
    <p:sldLayoutId id="2147483863" r:id="rId95"/>
    <p:sldLayoutId id="2147483864" r:id="rId96"/>
    <p:sldLayoutId id="2147483865" r:id="rId97"/>
    <p:sldLayoutId id="2147483866" r:id="rId98"/>
    <p:sldLayoutId id="2147483867" r:id="rId99"/>
    <p:sldLayoutId id="2147483868" r:id="rId100"/>
    <p:sldLayoutId id="2147483869" r:id="rId101"/>
    <p:sldLayoutId id="2147483870" r:id="rId102"/>
    <p:sldLayoutId id="2147483872" r:id="rId103"/>
    <p:sldLayoutId id="2147483873" r:id="rId104"/>
    <p:sldLayoutId id="2147483874" r:id="rId105"/>
    <p:sldLayoutId id="2147483875" r:id="rId106"/>
    <p:sldLayoutId id="2147483876" r:id="rId107"/>
    <p:sldLayoutId id="2147483877" r:id="rId108"/>
    <p:sldLayoutId id="2147483878" r:id="rId109"/>
    <p:sldLayoutId id="2147483879" r:id="rId110"/>
    <p:sldLayoutId id="2147483880" r:id="rId111"/>
    <p:sldLayoutId id="2147483881" r:id="rId112"/>
    <p:sldLayoutId id="2147483882" r:id="rId113"/>
    <p:sldLayoutId id="2147483883" r:id="rId114"/>
    <p:sldLayoutId id="2147483884" r:id="rId115"/>
    <p:sldLayoutId id="2147483885" r:id="rId116"/>
    <p:sldLayoutId id="2147483886" r:id="rId117"/>
    <p:sldLayoutId id="2147483887" r:id="rId11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8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8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188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7.png"/><Relationship Id="rId7" Type="http://schemas.openxmlformats.org/officeDocument/2006/relationships/image" Target="../media/image1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10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10.png"/><Relationship Id="rId5" Type="http://schemas.openxmlformats.org/officeDocument/2006/relationships/image" Target="../media/image7.png"/><Relationship Id="rId4" Type="http://schemas.openxmlformats.org/officeDocument/2006/relationships/image" Target="../media/image209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7.png"/><Relationship Id="rId7" Type="http://schemas.openxmlformats.org/officeDocument/2006/relationships/image" Target="../media/image211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28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jpeg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6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9.png"/><Relationship Id="rId7" Type="http://schemas.openxmlformats.org/officeDocument/2006/relationships/image" Target="../media/image7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5.png"/><Relationship Id="rId7" Type="http://schemas.openxmlformats.org/officeDocument/2006/relationships/image" Target="../media/image1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7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85.png"/><Relationship Id="rId11" Type="http://schemas.openxmlformats.org/officeDocument/2006/relationships/image" Target="../media/image10.png"/><Relationship Id="rId5" Type="http://schemas.openxmlformats.org/officeDocument/2006/relationships/image" Target="../media/image84.png"/><Relationship Id="rId10" Type="http://schemas.openxmlformats.org/officeDocument/2006/relationships/image" Target="../media/image70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1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7.png"/><Relationship Id="rId7" Type="http://schemas.openxmlformats.org/officeDocument/2006/relationships/image" Target="../media/image8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1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image" Target="../media/image94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03.jpe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0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7.png"/><Relationship Id="rId7" Type="http://schemas.openxmlformats.org/officeDocument/2006/relationships/image" Target="../media/image1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1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7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7.png"/><Relationship Id="rId7" Type="http://schemas.openxmlformats.org/officeDocument/2006/relationships/image" Target="../media/image13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0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5.png"/><Relationship Id="rId7" Type="http://schemas.openxmlformats.org/officeDocument/2006/relationships/image" Target="../media/image13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0.png"/><Relationship Id="rId4" Type="http://schemas.openxmlformats.org/officeDocument/2006/relationships/image" Target="../media/image14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0.png"/><Relationship Id="rId4" Type="http://schemas.openxmlformats.org/officeDocument/2006/relationships/image" Target="../media/image14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0.png"/><Relationship Id="rId9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14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5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5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7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59.png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9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65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9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9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70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7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59.png"/><Relationship Id="rId5" Type="http://schemas.openxmlformats.org/officeDocument/2006/relationships/image" Target="../media/image10.png"/><Relationship Id="rId4" Type="http://schemas.openxmlformats.org/officeDocument/2006/relationships/image" Target="../media/image28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7.png"/><Relationship Id="rId7" Type="http://schemas.openxmlformats.org/officeDocument/2006/relationships/image" Target="../media/image18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28860" y="1196975"/>
            <a:ext cx="6502415" cy="1011238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Tahoma" pitchFamily="34" charset="0"/>
              </a:rPr>
              <a:t>Standard </a:t>
            </a:r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  <a:cs typeface="Tahoma" pitchFamily="34" charset="0"/>
              </a:rPr>
              <a:t>FAQ: Bada 2.0</a:t>
            </a:r>
            <a:endParaRPr lang="ko-KR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16513" y="2187575"/>
            <a:ext cx="3848100" cy="695325"/>
          </a:xfrm>
        </p:spPr>
        <p:txBody>
          <a:bodyPr>
            <a:normAutofit/>
          </a:bodyPr>
          <a:lstStyle/>
          <a:p>
            <a:pPr algn="r" eaLnBrk="1" hangingPunct="1">
              <a:buFont typeface="Arial" pitchFamily="34" charset="0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Customer Consultant Guide</a:t>
            </a:r>
          </a:p>
          <a:p>
            <a:pPr algn="r" eaLnBrk="1" hangingPunct="1">
              <a:buFont typeface="Arial" pitchFamily="34" charset="0"/>
              <a:buNone/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Bada mobile technology platform</a:t>
            </a:r>
            <a:endParaRPr lang="ko-KR" alt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ko-KR" altLang="en-US" sz="1600" dirty="0" smtClean="0">
              <a:solidFill>
                <a:srgbClr val="8989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6000760" y="3286124"/>
            <a:ext cx="2797185" cy="647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2.0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CS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 HHP review </a:t>
            </a:r>
          </a:p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altLang="ko-KR" sz="17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altLang="ko-K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February </a:t>
            </a:r>
            <a:r>
              <a:rPr lang="en-US" altLang="ko-KR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kumimoji="0" lang="en-US" altLang="ko-KR" sz="1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87D8E87-6DC5-4216-A171-00BA932D50BC}" type="slidenum">
              <a:rPr lang="ko-KR" altLang="en-US" smtClean="0"/>
              <a:pPr>
                <a:defRPr/>
              </a:pPr>
              <a:t>1</a:t>
            </a:fld>
            <a:endParaRPr lang="ko-KR" altLang="en-US" smtClean="0"/>
          </a:p>
        </p:txBody>
      </p:sp>
      <p:sp>
        <p:nvSpPr>
          <p:cNvPr id="4" name="직사각형 3"/>
          <p:cNvSpPr/>
          <p:nvPr/>
        </p:nvSpPr>
        <p:spPr>
          <a:xfrm>
            <a:off x="7356475" y="4508500"/>
            <a:ext cx="16081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Language : English</a:t>
            </a:r>
            <a:endParaRPr kumimoji="0" lang="ko-KR" alt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General: </a:t>
            </a:r>
            <a:r>
              <a:rPr lang="en-US" altLang="ko-KR" sz="2000" dirty="0" smtClean="0">
                <a:effectLst/>
                <a:ea typeface="굴림" pitchFamily="50" charset="-127"/>
                <a:cs typeface="Arial" charset="0"/>
              </a:rPr>
              <a:t>How do I Check handset software / Hardware information</a:t>
            </a:r>
            <a:endParaRPr lang="ko-KR" altLang="en-US" sz="20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048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How do I check the Software / Hardware version on my phone?</a:t>
            </a:r>
          </a:p>
          <a:p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A : To check the software/hardware version follow the steps below: </a:t>
            </a:r>
          </a:p>
          <a:p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General, and 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About phone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5.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System info – Bada Version will be displayed:</a:t>
            </a:r>
            <a:endParaRPr lang="en-US" altLang="ko-KR" dirty="0" smtClean="0">
              <a:ea typeface="HY각헤드라인B" pitchFamily="18" charset="-127"/>
              <a:cs typeface="Arial" charset="0"/>
            </a:endParaRPr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97AAAA1-551E-4B11-9B00-918C6DDFEC0B}" type="slidenum">
              <a:rPr lang="ko-KR" altLang="en-US" smtClean="0"/>
              <a:pPr>
                <a:defRPr/>
              </a:pPr>
              <a:t>10</a:t>
            </a:fld>
            <a:endParaRPr lang="ko-KR" altLang="en-US" smtClean="0"/>
          </a:p>
        </p:txBody>
      </p:sp>
      <p:pic>
        <p:nvPicPr>
          <p:cNvPr id="2048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48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88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0489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20490" name="직사각형 17"/>
          <p:cNvSpPr>
            <a:spLocks noChangeArrowheads="1"/>
          </p:cNvSpPr>
          <p:nvPr/>
        </p:nvSpPr>
        <p:spPr bwMode="auto">
          <a:xfrm>
            <a:off x="4572000" y="4451350"/>
            <a:ext cx="1371600" cy="2270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4859338" y="4811713"/>
            <a:ext cx="642937" cy="217487"/>
          </a:xfrm>
          <a:prstGeom prst="wedgeRectCallout">
            <a:avLst>
              <a:gd name="adj1" fmla="val -20132"/>
              <a:gd name="adj2" fmla="val -11057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49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" name="사각형 설명선 19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495" name="직사각형 17"/>
          <p:cNvSpPr>
            <a:spLocks noChangeArrowheads="1"/>
          </p:cNvSpPr>
          <p:nvPr/>
        </p:nvSpPr>
        <p:spPr bwMode="auto">
          <a:xfrm>
            <a:off x="6080125" y="3827463"/>
            <a:ext cx="1371600" cy="1566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pic>
        <p:nvPicPr>
          <p:cNvPr id="2049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497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4429124" y="2857496"/>
            <a:ext cx="1785950" cy="1643074"/>
          </a:xfrm>
          <a:prstGeom prst="bentConnector3">
            <a:avLst>
              <a:gd name="adj1" fmla="val 8609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6"/>
          <a:srcRect b="47916"/>
          <a:stretch>
            <a:fillRect/>
          </a:stretch>
        </p:blipFill>
        <p:spPr bwMode="auto">
          <a:xfrm>
            <a:off x="6072198" y="785794"/>
            <a:ext cx="2874660" cy="22458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Motions (1/3)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059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access the “Motions” settings 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To access the Motions settings follow the steps below :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standby,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General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Motions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Select Use Motion – and decide on feature you wish to activate</a:t>
            </a:r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7350533-86DF-49EF-B2DE-DDB3C1F0A22D}" type="slidenum">
              <a:rPr lang="ko-KR" altLang="en-US" smtClean="0"/>
              <a:pPr>
                <a:defRPr/>
              </a:pPr>
              <a:t>100</a:t>
            </a:fld>
            <a:endParaRPr lang="ko-KR" altLang="en-US" smtClean="0"/>
          </a:p>
        </p:txBody>
      </p:sp>
      <p:pic>
        <p:nvPicPr>
          <p:cNvPr id="11059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598" name="직사각형 14"/>
          <p:cNvSpPr>
            <a:spLocks noChangeArrowheads="1"/>
          </p:cNvSpPr>
          <p:nvPr/>
        </p:nvSpPr>
        <p:spPr bwMode="auto">
          <a:xfrm>
            <a:off x="4635500" y="4514850"/>
            <a:ext cx="1371600" cy="225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5029200" y="4879975"/>
            <a:ext cx="701675" cy="217488"/>
          </a:xfrm>
          <a:prstGeom prst="wedgeRectCallout">
            <a:avLst>
              <a:gd name="adj1" fmla="val -23035"/>
              <a:gd name="adj2" fmla="val -1126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060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601" name="직사각형 17"/>
          <p:cNvSpPr>
            <a:spLocks noChangeArrowheads="1"/>
          </p:cNvSpPr>
          <p:nvPr/>
        </p:nvSpPr>
        <p:spPr bwMode="auto">
          <a:xfrm>
            <a:off x="6122988" y="4100513"/>
            <a:ext cx="1371600" cy="5651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11060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603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060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606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060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0609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sz="900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/>
          <a:srcRect b="40972"/>
          <a:stretch>
            <a:fillRect/>
          </a:stretch>
        </p:blipFill>
        <p:spPr bwMode="auto">
          <a:xfrm>
            <a:off x="4000496" y="1000108"/>
            <a:ext cx="2178424" cy="19288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215074" y="785794"/>
            <a:ext cx="2786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●● Use motion: </a:t>
            </a:r>
            <a:r>
              <a:rPr lang="en-GB" sz="1200" dirty="0" smtClean="0"/>
              <a:t>Set to use motion</a:t>
            </a:r>
          </a:p>
          <a:p>
            <a:r>
              <a:rPr lang="en-GB" sz="1200" dirty="0" smtClean="0"/>
              <a:t> recognition.</a:t>
            </a:r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endParaRPr lang="en-GB" sz="1200" b="1" dirty="0" smtClean="0"/>
          </a:p>
          <a:p>
            <a:r>
              <a:rPr lang="en-GB" sz="1200" b="1" dirty="0" smtClean="0"/>
              <a:t>●● Shake: </a:t>
            </a:r>
            <a:r>
              <a:rPr lang="en-GB" sz="1200" dirty="0" smtClean="0"/>
              <a:t>Set to unlock the device by shaking.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●● Turn over: </a:t>
            </a:r>
            <a:r>
              <a:rPr lang="en-GB" sz="1200" dirty="0" smtClean="0"/>
              <a:t>Activate the etiquette</a:t>
            </a:r>
          </a:p>
          <a:p>
            <a:r>
              <a:rPr lang="en-GB" sz="1200" dirty="0" smtClean="0"/>
              <a:t> pause feature that allows you to mute all device sounds by placing the </a:t>
            </a:r>
          </a:p>
          <a:p>
            <a:r>
              <a:rPr lang="en-GB" sz="1200" dirty="0" smtClean="0"/>
              <a:t>device face down.</a:t>
            </a:r>
          </a:p>
          <a:p>
            <a:endParaRPr lang="en-GB" sz="1200" dirty="0"/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6143636" y="1214422"/>
            <a:ext cx="571504" cy="3571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00496" y="2071678"/>
            <a:ext cx="2214578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Elbow Connector 30"/>
          <p:cNvCxnSpPr/>
          <p:nvPr/>
        </p:nvCxnSpPr>
        <p:spPr>
          <a:xfrm>
            <a:off x="3286116" y="2643182"/>
            <a:ext cx="785818" cy="714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00826" y="621508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 next slide</a:t>
            </a:r>
            <a:endParaRPr lang="en-GB" sz="14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Motions – (2/3) Shake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161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access the “Motions” settings? Continued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To use Motions “Shake “follow the steps below :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Shake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</a:t>
            </a:r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085C78-FD52-4263-8C23-F8588885E808}" type="slidenum">
              <a:rPr lang="ko-KR" altLang="en-US" smtClean="0"/>
              <a:pPr>
                <a:defRPr/>
              </a:pPr>
              <a:t>101</a:t>
            </a:fld>
            <a:endParaRPr lang="ko-KR" altLang="en-US" smtClean="0"/>
          </a:p>
        </p:txBody>
      </p:sp>
      <p:pic>
        <p:nvPicPr>
          <p:cNvPr id="11162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1622" name="직사각형 17"/>
          <p:cNvSpPr>
            <a:spLocks noChangeArrowheads="1"/>
          </p:cNvSpPr>
          <p:nvPr/>
        </p:nvSpPr>
        <p:spPr bwMode="auto">
          <a:xfrm>
            <a:off x="271463" y="4214813"/>
            <a:ext cx="1371600" cy="2222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11162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214554"/>
            <a:ext cx="2286016" cy="342902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사각형 설명선 10"/>
          <p:cNvSpPr/>
          <p:nvPr/>
        </p:nvSpPr>
        <p:spPr bwMode="auto">
          <a:xfrm>
            <a:off x="809625" y="4614863"/>
            <a:ext cx="642938" cy="217487"/>
          </a:xfrm>
          <a:prstGeom prst="wedgeRectCallout">
            <a:avLst>
              <a:gd name="adj1" fmla="val -20759"/>
              <a:gd name="adj2" fmla="val -12459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621508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See next slide</a:t>
            </a:r>
            <a:endParaRPr lang="en-GB" sz="1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Motions – (3/3) Turn over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264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access the “Motions” settings? Continued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To use the Motions “Turn over “ follow the steps below :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Select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Turn over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92296C8-CDA8-45EE-893F-D549D451DB66}" type="slidenum">
              <a:rPr lang="ko-KR" altLang="en-US" smtClean="0"/>
              <a:pPr>
                <a:defRPr/>
              </a:pPr>
              <a:t>102</a:t>
            </a:fld>
            <a:endParaRPr lang="ko-KR" altLang="en-US" smtClean="0"/>
          </a:p>
        </p:txBody>
      </p:sp>
      <p:pic>
        <p:nvPicPr>
          <p:cNvPr id="11264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46" name="직사각형 17"/>
          <p:cNvSpPr>
            <a:spLocks noChangeArrowheads="1"/>
          </p:cNvSpPr>
          <p:nvPr/>
        </p:nvSpPr>
        <p:spPr bwMode="auto">
          <a:xfrm>
            <a:off x="271463" y="4425950"/>
            <a:ext cx="1371600" cy="2222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11264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743078"/>
            <a:ext cx="2571748" cy="385762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사각형 설명선 10"/>
          <p:cNvSpPr/>
          <p:nvPr/>
        </p:nvSpPr>
        <p:spPr bwMode="auto">
          <a:xfrm>
            <a:off x="809625" y="4826000"/>
            <a:ext cx="642938" cy="217488"/>
          </a:xfrm>
          <a:prstGeom prst="wedgeRectCallout">
            <a:avLst>
              <a:gd name="adj1" fmla="val -20759"/>
              <a:gd name="adj2" fmla="val -12459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11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5565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893AA79-CF66-44ED-BC32-FCE205607CF7}" type="slidenum">
              <a:rPr lang="ko-KR" altLang="en-US" smtClean="0"/>
              <a:pPr>
                <a:defRPr/>
              </a:pPr>
              <a:t>103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1516063" y="2665413"/>
            <a:ext cx="569912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Social Network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Social Networking: Facebook (1/3)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4691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964612" cy="2520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What Is Facebook  &amp; how do I set my device up to use it?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Facebook is a social networking website intended to connect friends, family, and business associates.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Your device can sync with facebook for Contact and Calendar.    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To Set up Facebook ID sync, follow the steps below :</a:t>
            </a:r>
          </a:p>
          <a:p>
            <a:pPr>
              <a:lnSpc>
                <a:spcPct val="90000"/>
              </a:lnSpc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Home screen, tap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Accounts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Add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account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Facebook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6.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Enter Your Email Address and Password and tap </a:t>
            </a:r>
            <a:r>
              <a:rPr lang="en-GB" altLang="ko-KR" sz="1000" b="1" dirty="0" smtClean="0">
                <a:ea typeface="굴림" pitchFamily="50" charset="-127"/>
                <a:cs typeface="Arial" charset="0"/>
              </a:rPr>
              <a:t>Sign in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.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667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BF324BF-7D5F-4A9F-8D11-070AF6A3E3E6}" type="slidenum">
              <a:rPr lang="ko-KR" altLang="en-US" smtClean="0"/>
              <a:pPr>
                <a:defRPr/>
              </a:pPr>
              <a:t>104</a:t>
            </a:fld>
            <a:endParaRPr lang="ko-KR" altLang="en-US" smtClean="0"/>
          </a:p>
        </p:txBody>
      </p:sp>
      <p:pic>
        <p:nvPicPr>
          <p:cNvPr id="11469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4695" name="직사각형 17"/>
          <p:cNvSpPr>
            <a:spLocks noChangeArrowheads="1"/>
          </p:cNvSpPr>
          <p:nvPr/>
        </p:nvSpPr>
        <p:spPr bwMode="auto">
          <a:xfrm>
            <a:off x="3092450" y="4035425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3363913" y="4406900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469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4698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470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4701" name="직사각형 33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470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704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5" name="직사각형 17"/>
          <p:cNvSpPr>
            <a:spLocks noChangeArrowheads="1"/>
          </p:cNvSpPr>
          <p:nvPr/>
        </p:nvSpPr>
        <p:spPr bwMode="auto">
          <a:xfrm>
            <a:off x="4667250" y="5384800"/>
            <a:ext cx="94615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9" name="사각형 설명선 38"/>
          <p:cNvSpPr/>
          <p:nvPr/>
        </p:nvSpPr>
        <p:spPr bwMode="auto">
          <a:xfrm>
            <a:off x="4889500" y="5018088"/>
            <a:ext cx="642938" cy="217487"/>
          </a:xfrm>
          <a:prstGeom prst="wedgeRectCallout">
            <a:avLst>
              <a:gd name="adj1" fmla="val -17524"/>
              <a:gd name="adj2" fmla="val 1187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4707" name="직사각형 17"/>
          <p:cNvSpPr>
            <a:spLocks noChangeArrowheads="1"/>
          </p:cNvSpPr>
          <p:nvPr/>
        </p:nvSpPr>
        <p:spPr bwMode="auto">
          <a:xfrm>
            <a:off x="6089650" y="4046538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1" name="사각형 설명선 40"/>
          <p:cNvSpPr/>
          <p:nvPr/>
        </p:nvSpPr>
        <p:spPr bwMode="auto">
          <a:xfrm>
            <a:off x="6361113" y="3714750"/>
            <a:ext cx="642937" cy="217488"/>
          </a:xfrm>
          <a:prstGeom prst="wedgeRectCallout">
            <a:avLst>
              <a:gd name="adj1" fmla="val -19728"/>
              <a:gd name="adj2" fmla="val 926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4709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" name="사각형 설명선 42"/>
          <p:cNvSpPr/>
          <p:nvPr/>
        </p:nvSpPr>
        <p:spPr bwMode="auto">
          <a:xfrm>
            <a:off x="8112125" y="3486150"/>
            <a:ext cx="704850" cy="217488"/>
          </a:xfrm>
          <a:prstGeom prst="wedgeRectCallout">
            <a:avLst>
              <a:gd name="adj1" fmla="val -20831"/>
              <a:gd name="adj2" fmla="val 10417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4-1.Enter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4711" name="직사각형 14"/>
          <p:cNvSpPr>
            <a:spLocks noChangeArrowheads="1"/>
          </p:cNvSpPr>
          <p:nvPr/>
        </p:nvSpPr>
        <p:spPr bwMode="auto">
          <a:xfrm>
            <a:off x="7572375" y="3836988"/>
            <a:ext cx="1371600" cy="6000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5" name="사각형 설명선 44"/>
          <p:cNvSpPr/>
          <p:nvPr/>
        </p:nvSpPr>
        <p:spPr bwMode="auto">
          <a:xfrm>
            <a:off x="7694613" y="4792663"/>
            <a:ext cx="708025" cy="217487"/>
          </a:xfrm>
          <a:prstGeom prst="wedgeRectCallout">
            <a:avLst>
              <a:gd name="adj1" fmla="val -20737"/>
              <a:gd name="adj2" fmla="val -11111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4713" name="직사각형 17"/>
          <p:cNvSpPr>
            <a:spLocks noChangeArrowheads="1"/>
          </p:cNvSpPr>
          <p:nvPr/>
        </p:nvSpPr>
        <p:spPr bwMode="auto">
          <a:xfrm>
            <a:off x="7573963" y="4438650"/>
            <a:ext cx="679450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357950" y="61436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next slide</a:t>
            </a:r>
            <a:endParaRPr lang="en-GB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Social Networking: Facebook (2/3)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5715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964612" cy="2520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What Is Facebook  &amp; how do I set my device up to use it?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Facebook is a social networking website intended to connect friends, family, and business associates.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Your device can sync with facebook for Contact and Calendar.    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To Set up Facebook ID sync, follow the steps below :</a:t>
            </a:r>
          </a:p>
          <a:p>
            <a:pPr>
              <a:lnSpc>
                <a:spcPct val="90000"/>
              </a:lnSpc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7.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Sync interval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8. Choose the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SNS sync interval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9.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Done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667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380468E-C4FB-4B5F-B819-23CE81BB08FF}" type="slidenum">
              <a:rPr lang="ko-KR" altLang="en-US" smtClean="0"/>
              <a:pPr>
                <a:defRPr/>
              </a:pPr>
              <a:t>105</a:t>
            </a:fld>
            <a:endParaRPr lang="ko-KR" altLang="en-US" smtClean="0"/>
          </a:p>
        </p:txBody>
      </p:sp>
      <p:pic>
        <p:nvPicPr>
          <p:cNvPr id="115718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1044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5719" name="직사각형 17"/>
          <p:cNvSpPr>
            <a:spLocks noChangeArrowheads="1"/>
          </p:cNvSpPr>
          <p:nvPr/>
        </p:nvSpPr>
        <p:spPr bwMode="auto">
          <a:xfrm>
            <a:off x="3143282" y="5400675"/>
            <a:ext cx="1128712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3400457" y="5049838"/>
            <a:ext cx="641350" cy="217487"/>
          </a:xfrm>
          <a:prstGeom prst="wedgeRectCallout">
            <a:avLst>
              <a:gd name="adj1" fmla="val -19720"/>
              <a:gd name="adj2" fmla="val 10745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9.Select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572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44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5722" name="직사각형 17"/>
          <p:cNvSpPr>
            <a:spLocks noChangeArrowheads="1"/>
          </p:cNvSpPr>
          <p:nvPr/>
        </p:nvSpPr>
        <p:spPr bwMode="auto">
          <a:xfrm>
            <a:off x="1558957" y="3843338"/>
            <a:ext cx="1349375" cy="10715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1885982" y="5014913"/>
            <a:ext cx="720725" cy="217487"/>
          </a:xfrm>
          <a:prstGeom prst="wedgeRectCallout">
            <a:avLst>
              <a:gd name="adj1" fmla="val -21166"/>
              <a:gd name="adj2" fmla="val -9466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8.Choose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572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69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5725" name="직사각형 33"/>
          <p:cNvSpPr>
            <a:spLocks noChangeArrowheads="1"/>
          </p:cNvSpPr>
          <p:nvPr/>
        </p:nvSpPr>
        <p:spPr bwMode="auto">
          <a:xfrm>
            <a:off x="77819" y="4338638"/>
            <a:ext cx="1336675" cy="2619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387382" y="4721225"/>
            <a:ext cx="642937" cy="217488"/>
          </a:xfrm>
          <a:prstGeom prst="wedgeRectCallout">
            <a:avLst>
              <a:gd name="adj1" fmla="val -20759"/>
              <a:gd name="adj2" fmla="val -10488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572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94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8" name="직사각형 17"/>
          <p:cNvSpPr>
            <a:spLocks noChangeArrowheads="1"/>
          </p:cNvSpPr>
          <p:nvPr/>
        </p:nvSpPr>
        <p:spPr bwMode="auto">
          <a:xfrm>
            <a:off x="4516469" y="4041775"/>
            <a:ext cx="13335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357950" y="614364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next slide</a:t>
            </a:r>
            <a:endParaRPr lang="en-GB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Social Networking: Facebook (3/3)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5715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964612" cy="2520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What Is Facebook Application &amp; How do I use It For my device?</a:t>
            </a:r>
          </a:p>
          <a:p>
            <a:pPr>
              <a:lnSpc>
                <a:spcPct val="90000"/>
              </a:lnSpc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667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380468E-C4FB-4B5F-B819-23CE81BB08FF}" type="slidenum">
              <a:rPr lang="ko-KR" altLang="en-US" smtClean="0"/>
              <a:pPr>
                <a:defRPr/>
              </a:pPr>
              <a:t>106</a:t>
            </a:fld>
            <a:endParaRPr lang="ko-KR" altLang="en-US" smtClean="0"/>
          </a:p>
        </p:txBody>
      </p:sp>
      <p:sp>
        <p:nvSpPr>
          <p:cNvPr id="115717" name="직사각형 4"/>
          <p:cNvSpPr>
            <a:spLocks noChangeArrowheads="1"/>
          </p:cNvSpPr>
          <p:nvPr/>
        </p:nvSpPr>
        <p:spPr bwMode="auto">
          <a:xfrm>
            <a:off x="428596" y="1214422"/>
            <a:ext cx="503396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 : </a:t>
            </a:r>
            <a:r>
              <a:rPr lang="en-US" altLang="ko-KR" sz="1000" dirty="0" smtClean="0">
                <a:solidFill>
                  <a:srgbClr val="0000FF"/>
                </a:solidFill>
              </a:rPr>
              <a:t>To </a:t>
            </a:r>
            <a:r>
              <a:rPr lang="en-US" altLang="ko-KR" sz="1000" dirty="0">
                <a:solidFill>
                  <a:srgbClr val="0000FF"/>
                </a:solidFill>
              </a:rPr>
              <a:t>use Facebook in your device</a:t>
            </a:r>
            <a:r>
              <a:rPr lang="en-US" altLang="ko-KR" sz="1000" dirty="0" smtClean="0">
                <a:solidFill>
                  <a:srgbClr val="0000FF"/>
                </a:solidFill>
              </a:rPr>
              <a:t>, you </a:t>
            </a:r>
            <a:r>
              <a:rPr lang="en-US" altLang="ko-KR" sz="1000" dirty="0">
                <a:solidFill>
                  <a:srgbClr val="0000FF"/>
                </a:solidFill>
              </a:rPr>
              <a:t>need to install </a:t>
            </a:r>
            <a:r>
              <a:rPr lang="en-US" altLang="ko-KR" sz="1000" dirty="0" smtClean="0">
                <a:solidFill>
                  <a:srgbClr val="0000FF"/>
                </a:solidFill>
              </a:rPr>
              <a:t>Facebook Application</a:t>
            </a:r>
          </a:p>
          <a:p>
            <a:r>
              <a:rPr lang="en-US" altLang="ko-KR" sz="1000" dirty="0" smtClean="0">
                <a:solidFill>
                  <a:srgbClr val="0000FF"/>
                </a:solidFill>
              </a:rPr>
              <a:t> </a:t>
            </a:r>
            <a:r>
              <a:rPr lang="en-US" altLang="ko-KR" sz="1000" dirty="0">
                <a:solidFill>
                  <a:srgbClr val="0000FF"/>
                </a:solidFill>
              </a:rPr>
              <a:t>from </a:t>
            </a:r>
            <a:r>
              <a:rPr lang="en-US" altLang="ko-KR" sz="1000" dirty="0" smtClean="0">
                <a:solidFill>
                  <a:srgbClr val="0000FF"/>
                </a:solidFill>
              </a:rPr>
              <a:t>Samsung Apps. </a:t>
            </a:r>
          </a:p>
          <a:p>
            <a:endParaRPr lang="en-US" altLang="ko-KR" sz="10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rgbClr val="0000FF"/>
                </a:solidFill>
              </a:rPr>
              <a:t>Once you access Samsung Apps, search for the Face book app as shown below.</a:t>
            </a:r>
          </a:p>
          <a:p>
            <a:pPr marL="228600" indent="-228600">
              <a:buAutoNum type="arabicPeriod"/>
            </a:pPr>
            <a:r>
              <a:rPr lang="en-US" altLang="ko-KR" sz="1000" dirty="0" smtClean="0">
                <a:solidFill>
                  <a:srgbClr val="0000FF"/>
                </a:solidFill>
              </a:rPr>
              <a:t>Once Facebook app found, tap on Get </a:t>
            </a:r>
            <a:endParaRPr lang="en-US" altLang="ko-KR" sz="1000" dirty="0">
              <a:solidFill>
                <a:srgbClr val="0000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286016" cy="342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500306"/>
            <a:ext cx="1551991" cy="26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1556902" cy="226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1571636" cy="212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Arrow 21"/>
          <p:cNvSpPr/>
          <p:nvPr/>
        </p:nvSpPr>
        <p:spPr>
          <a:xfrm>
            <a:off x="2428860" y="3071810"/>
            <a:ext cx="714380" cy="71438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ight Arrow 22"/>
          <p:cNvSpPr/>
          <p:nvPr/>
        </p:nvSpPr>
        <p:spPr>
          <a:xfrm rot="5400000">
            <a:off x="4429124" y="3643314"/>
            <a:ext cx="50006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6036479" y="5179231"/>
            <a:ext cx="500066" cy="428628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사각형 설명선 34"/>
          <p:cNvSpPr/>
          <p:nvPr/>
        </p:nvSpPr>
        <p:spPr bwMode="auto">
          <a:xfrm>
            <a:off x="1714480" y="3071810"/>
            <a:ext cx="857256" cy="357190"/>
          </a:xfrm>
          <a:prstGeom prst="wedgeRectCallout">
            <a:avLst>
              <a:gd name="adj1" fmla="val -63087"/>
              <a:gd name="adj2" fmla="val -15364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1.Search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6" name="사각형 설명선 34"/>
          <p:cNvSpPr/>
          <p:nvPr/>
        </p:nvSpPr>
        <p:spPr bwMode="auto">
          <a:xfrm>
            <a:off x="4929190" y="2571744"/>
            <a:ext cx="857256" cy="357190"/>
          </a:xfrm>
          <a:prstGeom prst="wedgeRectCallout">
            <a:avLst>
              <a:gd name="adj1" fmla="val -110494"/>
              <a:gd name="adj2" fmla="val 122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2.Get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Social Networking: YouTube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673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What Is YouTube </a:t>
            </a:r>
            <a:r>
              <a:rPr lang="en-GB" altLang="ko-KR" sz="1000" b="1" dirty="0" smtClean="0">
                <a:ea typeface="HY각헤드라인B" pitchFamily="18" charset="-127"/>
                <a:cs typeface="Arial" charset="0"/>
              </a:rPr>
              <a:t>and how do I use it on my device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YouTube is a online video steaming service.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The phone supports playback of most popular video formats.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1. From the Home screen, Tap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YouTube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3.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Choose the desired contents to be viewed.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6077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2E71903-C20F-49A2-98A6-EBE6B82EC459}" type="slidenum">
              <a:rPr lang="ko-KR" altLang="en-US" smtClean="0"/>
              <a:pPr>
                <a:defRPr/>
              </a:pPr>
              <a:t>107</a:t>
            </a:fld>
            <a:endParaRPr lang="ko-KR" altLang="en-US" smtClean="0"/>
          </a:p>
        </p:txBody>
      </p:sp>
      <p:pic>
        <p:nvPicPr>
          <p:cNvPr id="11674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674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6743" name="직사각형 17"/>
          <p:cNvSpPr>
            <a:spLocks noChangeArrowheads="1"/>
          </p:cNvSpPr>
          <p:nvPr/>
        </p:nvSpPr>
        <p:spPr bwMode="auto">
          <a:xfrm>
            <a:off x="3149600" y="3957638"/>
            <a:ext cx="1371600" cy="14430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586163" y="3573463"/>
            <a:ext cx="746125" cy="215900"/>
          </a:xfrm>
          <a:prstGeom prst="wedgeRectCallout">
            <a:avLst>
              <a:gd name="adj1" fmla="val -20831"/>
              <a:gd name="adj2" fmla="val 12202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6745" name="직사각형 13"/>
          <p:cNvSpPr>
            <a:spLocks noChangeArrowheads="1"/>
          </p:cNvSpPr>
          <p:nvPr/>
        </p:nvSpPr>
        <p:spPr bwMode="auto">
          <a:xfrm>
            <a:off x="4638675" y="4143375"/>
            <a:ext cx="1368425" cy="8286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pic>
        <p:nvPicPr>
          <p:cNvPr id="116746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6747" name="직사각형 17"/>
          <p:cNvSpPr>
            <a:spLocks noChangeArrowheads="1"/>
          </p:cNvSpPr>
          <p:nvPr/>
        </p:nvSpPr>
        <p:spPr bwMode="auto">
          <a:xfrm>
            <a:off x="1944688" y="4071938"/>
            <a:ext cx="388937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2008188" y="4672013"/>
            <a:ext cx="642937" cy="217487"/>
          </a:xfrm>
          <a:prstGeom prst="wedgeRectCallout">
            <a:avLst>
              <a:gd name="adj1" fmla="val -23389"/>
              <a:gd name="adj2" fmla="val -12751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674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6750" name="직사각형 22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12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6794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93607D2-CE6B-4B35-ACC6-3B6B95379ACE}" type="slidenum">
              <a:rPr lang="ko-KR" altLang="en-US" smtClean="0"/>
              <a:pPr>
                <a:defRPr/>
              </a:pPr>
              <a:t>108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2428875" y="1928813"/>
            <a:ext cx="4545013" cy="286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Internet </a:t>
            </a:r>
          </a:p>
          <a:p>
            <a:pPr algn="ctr"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&amp; </a:t>
            </a:r>
          </a:p>
          <a:p>
            <a:pPr algn="ctr"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APN setting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5761038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What type of data does my Default Browser Store / Contain &amp; how can it be cleared on my device?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The default browser supports caching and saving certain data points to better streamline the web browsing </a:t>
            </a:r>
          </a:p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   experience. </a:t>
            </a:r>
          </a:p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It may be necessary to clear this history if problems are encountered while viewing web pages. 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r>
              <a:rPr lang="en-GB" b="1" dirty="0" smtClean="0"/>
              <a:t>Auto delete data: </a:t>
            </a:r>
            <a:r>
              <a:rPr lang="en-GB" dirty="0" smtClean="0"/>
              <a:t>Set to automatically save your ID and</a:t>
            </a:r>
          </a:p>
          <a:p>
            <a:r>
              <a:rPr lang="en-GB" dirty="0" smtClean="0"/>
              <a:t>password or delete data stored while browsing, such as the</a:t>
            </a:r>
          </a:p>
          <a:p>
            <a:r>
              <a:rPr lang="en-GB" dirty="0" smtClean="0"/>
              <a:t>history, cache, cookies, IDs, and passwords.</a:t>
            </a:r>
          </a:p>
          <a:p>
            <a:endParaRPr lang="en-GB" dirty="0" smtClean="0"/>
          </a:p>
          <a:p>
            <a:r>
              <a:rPr lang="en-GB" b="1" dirty="0" smtClean="0"/>
              <a:t>●● Clear cache: Clear the cache; The cache is a temporary</a:t>
            </a:r>
          </a:p>
          <a:p>
            <a:r>
              <a:rPr lang="en-GB" dirty="0" smtClean="0"/>
              <a:t>memory location that saves information from recently</a:t>
            </a:r>
          </a:p>
          <a:p>
            <a:r>
              <a:rPr lang="en-GB" dirty="0" smtClean="0"/>
              <a:t>accessed web pages.</a:t>
            </a:r>
          </a:p>
          <a:p>
            <a:endParaRPr lang="en-GB" dirty="0" smtClean="0"/>
          </a:p>
          <a:p>
            <a:r>
              <a:rPr lang="en-GB" b="1" dirty="0" smtClean="0"/>
              <a:t>●● Delete cookies: </a:t>
            </a:r>
            <a:r>
              <a:rPr lang="en-GB" dirty="0" smtClean="0"/>
              <a:t>Delete cookies saved in the device</a:t>
            </a:r>
            <a:r>
              <a:rPr lang="en-GB" b="1" dirty="0" smtClean="0"/>
              <a:t>.</a:t>
            </a:r>
          </a:p>
          <a:p>
            <a:endParaRPr lang="en-GB" b="1" dirty="0" smtClean="0"/>
          </a:p>
          <a:p>
            <a:r>
              <a:rPr lang="en-GB" b="1" dirty="0" smtClean="0"/>
              <a:t>●● Delete saved ID/password: </a:t>
            </a:r>
            <a:r>
              <a:rPr lang="en-GB" dirty="0" smtClean="0"/>
              <a:t>Set to delete all saved</a:t>
            </a:r>
          </a:p>
          <a:p>
            <a:r>
              <a:rPr lang="en-GB" dirty="0" smtClean="0"/>
              <a:t>passwords.</a:t>
            </a:r>
          </a:p>
          <a:p>
            <a:endParaRPr lang="en-GB" dirty="0" smtClean="0"/>
          </a:p>
          <a:p>
            <a:r>
              <a:rPr lang="en-GB" b="1" dirty="0" smtClean="0"/>
              <a:t>●● Delete database: </a:t>
            </a:r>
            <a:r>
              <a:rPr lang="en-GB" dirty="0" smtClean="0"/>
              <a:t>Delete all saved web database.</a:t>
            </a:r>
          </a:p>
          <a:p>
            <a:endParaRPr lang="en-GB" dirty="0" smtClean="0"/>
          </a:p>
          <a:p>
            <a:r>
              <a:rPr lang="en-GB" b="1" u="sng" dirty="0" smtClean="0"/>
              <a:t>SEE NEXT SLIDE FOR ADVICE HOW TO FIND THE</a:t>
            </a:r>
          </a:p>
          <a:p>
            <a:r>
              <a:rPr lang="en-GB" b="1" u="sng" dirty="0" smtClean="0"/>
              <a:t> INTERNET SETTINGS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</a:t>
            </a:r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Internet: Browser - Clear Data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6896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D2E095A-C64F-49AC-A7F4-BA82823019A6}" type="slidenum">
              <a:rPr lang="ko-KR" altLang="en-US" smtClean="0"/>
              <a:pPr>
                <a:defRPr/>
              </a:pPr>
              <a:t>109</a:t>
            </a:fld>
            <a:endParaRPr lang="ko-KR" altLang="en-US" smtClean="0"/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2571768" cy="3857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General: Time/Date - Daylight Saving Time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7411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714356"/>
            <a:ext cx="8785225" cy="224313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Q : How do I Enable or Disable Daylight  Saving Time on my phone?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     The handset uses NITZ (Network Initiated Time Zone) integrated into the phone's software and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     will automatically update the time and date, if enabled.</a:t>
            </a:r>
          </a:p>
          <a:p>
            <a:pPr>
              <a:buFont typeface="Arial" pitchFamily="34" charset="0"/>
              <a:buNone/>
              <a:defRPr/>
            </a:pPr>
            <a:endParaRPr lang="en-US" altLang="ko-KR" b="1" dirty="0" smtClean="0">
              <a:ea typeface="HY각헤드라인B"/>
              <a:cs typeface="HY각헤드라인B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A : To enable or disable the Automatic Network Time Update feature follow the steps below: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1. From the standby screen, tap </a:t>
            </a:r>
            <a:r>
              <a:rPr lang="en-US" altLang="ko-KR" b="1" dirty="0" smtClean="0">
                <a:ea typeface="HY각헤드라인B"/>
                <a:cs typeface="HY각헤드라인B"/>
              </a:rPr>
              <a:t>Menu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2.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Settings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General, and 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  <a:endParaRPr lang="en-US" altLang="ko-KR" dirty="0" smtClean="0">
              <a:ea typeface="HY각헤드라인B"/>
              <a:cs typeface="HY각헤드라인B"/>
            </a:endParaRP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4.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Date and time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 </a:t>
            </a:r>
            <a:endParaRPr lang="en-US" altLang="ko-KR" dirty="0" smtClean="0">
              <a:ea typeface="HY각헤드라인B"/>
              <a:cs typeface="HY각헤드라인B"/>
            </a:endParaRP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5. Check </a:t>
            </a:r>
            <a:r>
              <a:rPr lang="en-US" altLang="ko-KR" b="1" dirty="0" smtClean="0">
                <a:ea typeface="HY각헤드라인B"/>
                <a:cs typeface="HY각헤드라인B"/>
              </a:rPr>
              <a:t>Automatic update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(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Drag the grey circle to the right”)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  <a:endParaRPr lang="en-US" altLang="ko-KR" dirty="0" smtClean="0">
              <a:ea typeface="HY각헤드라인B"/>
              <a:cs typeface="HY각헤드라인B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바탕" pitchFamily="18" charset="-127"/>
              </a:rPr>
              <a:t>     </a:t>
            </a:r>
            <a:r>
              <a:rPr lang="en-US" altLang="ko-KR" dirty="0" smtClean="0">
                <a:ea typeface="HY각헤드라인B"/>
                <a:cs typeface="HY각헤드라인B"/>
              </a:rPr>
              <a:t>    </a:t>
            </a:r>
          </a:p>
          <a:p>
            <a:pPr>
              <a:buFont typeface="Arial" pitchFamily="34" charset="0"/>
              <a:buNone/>
              <a:defRPr/>
            </a:pP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E125AAB-DB53-4719-94AA-9DF308590BCC}" type="slidenum">
              <a:rPr lang="ko-KR" altLang="en-US" smtClean="0"/>
              <a:pPr>
                <a:defRPr/>
              </a:pPr>
              <a:t>11</a:t>
            </a:fld>
            <a:endParaRPr lang="ko-KR" altLang="en-US" smtClean="0"/>
          </a:p>
        </p:txBody>
      </p:sp>
      <p:pic>
        <p:nvPicPr>
          <p:cNvPr id="2150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51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1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1" name="사각형 설명선 20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151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4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151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17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151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520" name="직사각형 17"/>
          <p:cNvSpPr>
            <a:spLocks noChangeArrowheads="1"/>
          </p:cNvSpPr>
          <p:nvPr/>
        </p:nvSpPr>
        <p:spPr bwMode="auto">
          <a:xfrm>
            <a:off x="7137400" y="3883025"/>
            <a:ext cx="312738" cy="2174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6765925" y="4268788"/>
            <a:ext cx="642938" cy="217487"/>
          </a:xfrm>
          <a:prstGeom prst="wedgeRectCallout">
            <a:avLst>
              <a:gd name="adj1" fmla="val 20660"/>
              <a:gd name="adj2" fmla="val -11709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5.Check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522" name="직사각형 17"/>
          <p:cNvSpPr>
            <a:spLocks noChangeArrowheads="1"/>
          </p:cNvSpPr>
          <p:nvPr/>
        </p:nvSpPr>
        <p:spPr bwMode="auto">
          <a:xfrm>
            <a:off x="4584700" y="3838575"/>
            <a:ext cx="1355725" cy="204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4862513" y="4208463"/>
            <a:ext cx="698500" cy="217487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/>
          <a:srcRect l="67709" t="13889" b="75694"/>
          <a:stretch>
            <a:fillRect/>
          </a:stretch>
        </p:blipFill>
        <p:spPr bwMode="auto">
          <a:xfrm>
            <a:off x="5072066" y="2857496"/>
            <a:ext cx="11810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5429256" y="2786058"/>
            <a:ext cx="78581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Internet: Browser - Clear Data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9811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898525"/>
            <a:ext cx="8785225" cy="2817813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What type of data does my Default Browser Store / Contain &amp; how can it be cleared on my device?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In order to access and clear one of the following areas of interest, See the below information.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1. From standby,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Internet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Chose setting to be cleared</a:t>
            </a:r>
          </a:p>
        </p:txBody>
      </p:sp>
      <p:sp>
        <p:nvSpPr>
          <p:cNvPr id="16998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FADB1DB-F840-4C53-83B4-525CFAA752A0}" type="slidenum">
              <a:rPr lang="ko-KR" altLang="en-US" smtClean="0"/>
              <a:pPr>
                <a:defRPr/>
              </a:pPr>
              <a:t>110</a:t>
            </a:fld>
            <a:endParaRPr lang="ko-KR" altLang="en-US" smtClean="0"/>
          </a:p>
        </p:txBody>
      </p:sp>
      <p:pic>
        <p:nvPicPr>
          <p:cNvPr id="1198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9814" name="직사각형 17"/>
          <p:cNvSpPr>
            <a:spLocks noChangeArrowheads="1"/>
          </p:cNvSpPr>
          <p:nvPr/>
        </p:nvSpPr>
        <p:spPr bwMode="auto">
          <a:xfrm>
            <a:off x="4572000" y="4286250"/>
            <a:ext cx="1371600" cy="11064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11981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9816" name="직사각형 17"/>
          <p:cNvSpPr>
            <a:spLocks noChangeArrowheads="1"/>
          </p:cNvSpPr>
          <p:nvPr/>
        </p:nvSpPr>
        <p:spPr bwMode="auto">
          <a:xfrm>
            <a:off x="3092450" y="4035425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3363913" y="4406900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981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9819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9821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9822" name="직사각형 34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85926"/>
            <a:ext cx="2571768" cy="3857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8" name="Elbow Connector 17"/>
          <p:cNvCxnSpPr/>
          <p:nvPr/>
        </p:nvCxnSpPr>
        <p:spPr>
          <a:xfrm>
            <a:off x="2071670" y="2285992"/>
            <a:ext cx="4071966" cy="114300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143636" y="3143248"/>
            <a:ext cx="2500330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Internet: Browser - Internet browser windows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6998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altLang="ko-KR" b="1" dirty="0" smtClean="0">
                <a:ea typeface="굴림" pitchFamily="50" charset="-127"/>
              </a:rPr>
              <a:t>Q : How do I open another Browser “window” when using the Internet browser ?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ko-KR" b="1" dirty="0" smtClean="0">
              <a:ea typeface="굴림" pitchFamily="50" charset="-127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ko-KR" b="1" dirty="0" smtClean="0">
                <a:ea typeface="굴림" pitchFamily="50" charset="-127"/>
              </a:rPr>
              <a:t>A : To open another Browser “window” when using the Internet browser, follow the steps below: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altLang="ko-KR" b="1" dirty="0" smtClean="0">
              <a:ea typeface="굴림" pitchFamily="50" charset="-127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1. </a:t>
            </a:r>
            <a:r>
              <a:rPr lang="en-US" altLang="ko-KR" dirty="0" smtClean="0">
                <a:ea typeface="굴림" pitchFamily="50" charset="-127"/>
              </a:rPr>
              <a:t>Touch “Windows” icon</a:t>
            </a:r>
            <a:endParaRPr lang="en-US" altLang="ko-KR" dirty="0" smtClean="0">
              <a:ea typeface="굴림" pitchFamily="50" charset="-127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ko-KR" dirty="0" smtClean="0">
              <a:ea typeface="굴림" pitchFamily="50" charset="-127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 </a:t>
            </a:r>
            <a:r>
              <a:rPr lang="en-US" altLang="ko-KR" dirty="0" smtClean="0">
                <a:ea typeface="굴림" pitchFamily="50" charset="-127"/>
              </a:rPr>
              <a:t>You can see </a:t>
            </a:r>
            <a:r>
              <a:rPr lang="en-US" altLang="ko-KR" dirty="0" smtClean="0">
                <a:ea typeface="굴림" pitchFamily="50" charset="-127"/>
              </a:rPr>
              <a:t>all Internet pages opened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 </a:t>
            </a:r>
            <a:r>
              <a:rPr lang="en-US" altLang="ko-KR" dirty="0" smtClean="0">
                <a:ea typeface="굴림" pitchFamily="50" charset="-127"/>
              </a:rPr>
              <a:t>a - add </a:t>
            </a:r>
            <a:r>
              <a:rPr lang="en-US" altLang="ko-KR" dirty="0" smtClean="0">
                <a:ea typeface="굴림" pitchFamily="50" charset="-127"/>
              </a:rPr>
              <a:t>/ delete pages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 </a:t>
            </a:r>
            <a:r>
              <a:rPr lang="en-US" altLang="ko-KR" dirty="0" smtClean="0">
                <a:ea typeface="굴림" pitchFamily="50" charset="-127"/>
              </a:rPr>
              <a:t>b  - switch </a:t>
            </a:r>
            <a:r>
              <a:rPr lang="en-US" altLang="ko-KR" dirty="0" smtClean="0">
                <a:ea typeface="굴림" pitchFamily="50" charset="-127"/>
              </a:rPr>
              <a:t>to other Internet page if available by tapping on it.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ko-KR" altLang="en-US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17203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4EC8744-F93E-41F6-861F-A0AF8FD60784}" type="slidenum">
              <a:rPr lang="ko-KR" altLang="en-US" smtClean="0"/>
              <a:pPr>
                <a:defRPr/>
              </a:pPr>
              <a:t>111</a:t>
            </a:fld>
            <a:endParaRPr lang="ko-KR" altLang="en-US" smtClean="0"/>
          </a:p>
        </p:txBody>
      </p:sp>
      <p:pic>
        <p:nvPicPr>
          <p:cNvPr id="12083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083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0839" name="직사각형 17"/>
          <p:cNvSpPr>
            <a:spLocks noChangeArrowheads="1"/>
          </p:cNvSpPr>
          <p:nvPr/>
        </p:nvSpPr>
        <p:spPr bwMode="auto">
          <a:xfrm>
            <a:off x="1000100" y="5357826"/>
            <a:ext cx="285751" cy="35719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928662" y="5000636"/>
            <a:ext cx="642937" cy="217488"/>
          </a:xfrm>
          <a:prstGeom prst="wedgeRectCallout">
            <a:avLst>
              <a:gd name="adj1" fmla="val -20831"/>
              <a:gd name="adj2" fmla="val 12202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0841" name="TextBox 20"/>
          <p:cNvSpPr txBox="1">
            <a:spLocks noChangeArrowheads="1"/>
          </p:cNvSpPr>
          <p:nvPr/>
        </p:nvSpPr>
        <p:spPr bwMode="auto">
          <a:xfrm>
            <a:off x="3389313" y="3983038"/>
            <a:ext cx="12875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ea typeface="HY각헤드라인B" pitchFamily="18" charset="-127"/>
              </a:rPr>
              <a:t>A - Delete </a:t>
            </a:r>
            <a:r>
              <a:rPr lang="en-US" altLang="ko-KR" sz="900" b="1" dirty="0">
                <a:ea typeface="HY각헤드라인B" pitchFamily="18" charset="-127"/>
              </a:rPr>
              <a:t>page icon</a:t>
            </a:r>
            <a:endParaRPr lang="ko-KR" altLang="en-US" sz="900" b="1" dirty="0">
              <a:ea typeface="HY각헤드라인B" pitchFamily="18" charset="-127"/>
            </a:endParaRPr>
          </a:p>
        </p:txBody>
      </p:sp>
      <p:sp>
        <p:nvSpPr>
          <p:cNvPr id="120842" name="직사각형 21"/>
          <p:cNvSpPr>
            <a:spLocks noChangeArrowheads="1"/>
          </p:cNvSpPr>
          <p:nvPr/>
        </p:nvSpPr>
        <p:spPr bwMode="auto">
          <a:xfrm>
            <a:off x="2678113" y="4010025"/>
            <a:ext cx="176212" cy="1920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2860675" y="4025900"/>
            <a:ext cx="592138" cy="14763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20844" name="직사각형 20"/>
          <p:cNvSpPr>
            <a:spLocks noChangeArrowheads="1"/>
          </p:cNvSpPr>
          <p:nvPr/>
        </p:nvSpPr>
        <p:spPr bwMode="auto">
          <a:xfrm>
            <a:off x="1673225" y="5407025"/>
            <a:ext cx="563563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4" name="오른쪽 화살표 23"/>
          <p:cNvSpPr/>
          <p:nvPr/>
        </p:nvSpPr>
        <p:spPr>
          <a:xfrm rot="5400000">
            <a:off x="1721644" y="5664994"/>
            <a:ext cx="276225" cy="14763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20846" name="TextBox 19"/>
          <p:cNvSpPr txBox="1">
            <a:spLocks noChangeArrowheads="1"/>
          </p:cNvSpPr>
          <p:nvPr/>
        </p:nvSpPr>
        <p:spPr bwMode="auto">
          <a:xfrm>
            <a:off x="1655763" y="5870575"/>
            <a:ext cx="11657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ea typeface="HY각헤드라인B" pitchFamily="18" charset="-127"/>
              </a:rPr>
              <a:t>A - Add </a:t>
            </a:r>
            <a:r>
              <a:rPr lang="en-US" altLang="ko-KR" sz="900" b="1" dirty="0">
                <a:ea typeface="HY각헤드라인B" pitchFamily="18" charset="-127"/>
              </a:rPr>
              <a:t>page icon</a:t>
            </a:r>
            <a:endParaRPr lang="ko-KR" altLang="en-US" sz="900" b="1" dirty="0">
              <a:ea typeface="HY각헤드라인B" pitchFamily="18" charset="-127"/>
            </a:endParaRPr>
          </a:p>
        </p:txBody>
      </p:sp>
      <p:sp>
        <p:nvSpPr>
          <p:cNvPr id="16" name="오른쪽 화살표 22"/>
          <p:cNvSpPr/>
          <p:nvPr/>
        </p:nvSpPr>
        <p:spPr>
          <a:xfrm rot="11397349" flipV="1">
            <a:off x="2552564" y="4763639"/>
            <a:ext cx="1399128" cy="999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3857620" y="4786322"/>
            <a:ext cx="40575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900" b="1" dirty="0" smtClean="0">
                <a:ea typeface="HY각헤드라인B" pitchFamily="18" charset="-127"/>
              </a:rPr>
              <a:t>B – tap on page to open it</a:t>
            </a:r>
          </a:p>
          <a:p>
            <a:r>
              <a:rPr lang="en-US" altLang="ko-KR" sz="900" b="1" dirty="0" smtClean="0">
                <a:ea typeface="HY각헤드라인B" pitchFamily="18" charset="-127"/>
              </a:rPr>
              <a:t>(sweep across the screen to see pages available that you have opened)</a:t>
            </a:r>
            <a:endParaRPr lang="ko-KR" altLang="en-US" sz="900" b="1" dirty="0">
              <a:ea typeface="HY각헤드라인B" pitchFamily="18" charset="-127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Internet: Browser - Disable Plug-ins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>
                <a:ea typeface="HY각헤드라인B" pitchFamily="18" charset="-127"/>
                <a:cs typeface="Arial" charset="0"/>
              </a:rPr>
              <a:t>Q : When I try to visit a website on my Browser, it has an Error or Closes,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How </a:t>
            </a:r>
            <a:r>
              <a:rPr lang="en-US" altLang="ko-KR" sz="1000" b="1" dirty="0">
                <a:ea typeface="HY각헤드라인B" pitchFamily="18" charset="-127"/>
                <a:cs typeface="Arial" charset="0"/>
              </a:rPr>
              <a:t>can I fix this on my device?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sz="1000" b="1" dirty="0">
              <a:ea typeface="HY각헤드라인B" pitchFamily="18" charset="-127"/>
              <a:cs typeface="Arial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>
                <a:ea typeface="Arial Unicode MS" pitchFamily="50" charset="-127"/>
              </a:rPr>
              <a:t>A :</a:t>
            </a:r>
            <a:r>
              <a:rPr lang="en-US" altLang="ko-KR" sz="1000" b="1" dirty="0">
                <a:ea typeface="HY각헤드라인B" pitchFamily="18" charset="-127"/>
              </a:rPr>
              <a:t> Websites could contain incompatible plug ins which may cause the browser on the phone to quit unexpectedly resulting in the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>
                <a:ea typeface="HY각헤드라인B" pitchFamily="18" charset="-127"/>
              </a:rPr>
              <a:t>      browser being closed and returning to the home screen. In order to view the sites,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>
                <a:ea typeface="HY각헤드라인B" pitchFamily="18" charset="-127"/>
              </a:rPr>
              <a:t>      it could be possible to view them by disabling the plug-ins.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>
                <a:ea typeface="HY각헤드라인B" pitchFamily="18" charset="-127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>
                <a:ea typeface="HY각헤드라인B" pitchFamily="18" charset="-127"/>
              </a:rPr>
              <a:t>      </a:t>
            </a:r>
            <a:r>
              <a:rPr lang="en-US" altLang="ko-KR" sz="1000" b="1" dirty="0">
                <a:ea typeface="HY각헤드라인B" pitchFamily="18" charset="-127"/>
              </a:rPr>
              <a:t>Follow the steps below to disable Plug-ins :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>
                <a:ea typeface="HY각헤드라인B" pitchFamily="18" charset="-127"/>
              </a:rPr>
              <a:t>     </a:t>
            </a:r>
            <a:endParaRPr lang="en-US" altLang="ko-KR" sz="1000" b="1" dirty="0" smtClean="0">
              <a:ea typeface="HY각헤드라인B" pitchFamily="18" charset="-127"/>
            </a:endParaRP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standby,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pPr marL="342900" indent="-342900">
              <a:defRPr/>
            </a:pP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Internet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  <a:r>
              <a:rPr lang="en-US" altLang="ko-KR" sz="1000" dirty="0" smtClean="0"/>
              <a:t>  </a:t>
            </a:r>
          </a:p>
          <a:p>
            <a:pPr marL="342900" indent="-342900">
              <a:defRPr/>
            </a:pPr>
            <a:r>
              <a:rPr lang="en-US" altLang="ko-KR" sz="1000" dirty="0" smtClean="0"/>
              <a:t>   4. </a:t>
            </a:r>
            <a:r>
              <a:rPr lang="en-US" altLang="ko-KR" sz="1000" dirty="0"/>
              <a:t>Select </a:t>
            </a:r>
            <a:r>
              <a:rPr lang="en-US" altLang="ko-KR" sz="1000" b="1" dirty="0" smtClean="0"/>
              <a:t>Preferences</a:t>
            </a:r>
            <a:r>
              <a:rPr lang="en-US" altLang="ko-KR" sz="1000" dirty="0" smtClean="0"/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/>
              <a:t>   5. Choose </a:t>
            </a:r>
            <a:r>
              <a:rPr lang="en-US" altLang="ko-KR" sz="1000" dirty="0"/>
              <a:t>the desired </a:t>
            </a:r>
            <a:r>
              <a:rPr lang="en-US" altLang="ko-KR" sz="1000" dirty="0" smtClean="0"/>
              <a:t>Settings to be altered (e.g. try to de-activate Java Script or Flash to see if there is an improvement– see note below for more details).</a:t>
            </a:r>
            <a:endParaRPr lang="en-US" altLang="ko-KR" sz="1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EA8510D-CEF0-478D-88E0-23240CBD6BF2}" type="slidenum">
              <a:rPr lang="ko-KR" altLang="en-US" smtClean="0"/>
              <a:pPr>
                <a:defRPr/>
              </a:pPr>
              <a:t>112</a:t>
            </a:fld>
            <a:endParaRPr lang="ko-KR" altLang="en-US"/>
          </a:p>
        </p:txBody>
      </p:sp>
      <p:sp>
        <p:nvSpPr>
          <p:cNvPr id="121861" name="직사각형 4"/>
          <p:cNvSpPr>
            <a:spLocks noChangeArrowheads="1"/>
          </p:cNvSpPr>
          <p:nvPr/>
        </p:nvSpPr>
        <p:spPr bwMode="auto">
          <a:xfrm>
            <a:off x="179388" y="6115050"/>
            <a:ext cx="87137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Note: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Remember to re-enable the plug-ins in order to get the most out of the browsing experience </a:t>
            </a:r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</a:rPr>
              <a:t>with most </a:t>
            </a:r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websites.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If problems still exist, you may try disabling Java-Script support since rogue code may cause improper operation.</a:t>
            </a:r>
          </a:p>
        </p:txBody>
      </p:sp>
      <p:pic>
        <p:nvPicPr>
          <p:cNvPr id="12186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63" name="직사각형 17"/>
          <p:cNvSpPr>
            <a:spLocks noChangeArrowheads="1"/>
          </p:cNvSpPr>
          <p:nvPr/>
        </p:nvSpPr>
        <p:spPr bwMode="auto">
          <a:xfrm>
            <a:off x="4572000" y="4094163"/>
            <a:ext cx="1371600" cy="2349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12186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65" name="직사각형 17"/>
          <p:cNvSpPr>
            <a:spLocks noChangeArrowheads="1"/>
          </p:cNvSpPr>
          <p:nvPr/>
        </p:nvSpPr>
        <p:spPr bwMode="auto">
          <a:xfrm>
            <a:off x="3092450" y="4035425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3363913" y="4406900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186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68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187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71" name="직사각형 34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사각형 설명선 36"/>
          <p:cNvSpPr/>
          <p:nvPr/>
        </p:nvSpPr>
        <p:spPr bwMode="auto">
          <a:xfrm>
            <a:off x="4945063" y="4481513"/>
            <a:ext cx="642937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1874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1875" name="직사각형 17"/>
          <p:cNvSpPr>
            <a:spLocks noChangeArrowheads="1"/>
          </p:cNvSpPr>
          <p:nvPr/>
        </p:nvSpPr>
        <p:spPr bwMode="auto">
          <a:xfrm>
            <a:off x="6081713" y="3844925"/>
            <a:ext cx="1371600" cy="153511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6893735" y="3464719"/>
            <a:ext cx="1071570" cy="8572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13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8022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E20E61A-B4EF-42E8-AFA7-B052F27DF9A9}" type="slidenum">
              <a:rPr lang="ko-KR" altLang="en-US" smtClean="0"/>
              <a:pPr>
                <a:defRPr/>
              </a:pPr>
              <a:t>113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2994025" y="2698750"/>
            <a:ext cx="32210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Security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Security: Set Phone Lock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469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Phone Lock?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set phone lock follow the steps below:</a:t>
            </a:r>
          </a:p>
          <a:p>
            <a:pPr>
              <a:defRPr/>
            </a:pP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standby,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General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Security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5. Check the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Phone lock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u="sng" dirty="0" smtClean="0">
                <a:ea typeface="굴림" pitchFamily="50" charset="-127"/>
                <a:cs typeface="Arial" charset="0"/>
              </a:rPr>
              <a:t>See next slide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8125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835B921-3CCD-4C26-B2E0-1A682A3C811B}" type="slidenum">
              <a:rPr lang="ko-KR" altLang="en-US" smtClean="0"/>
              <a:pPr>
                <a:defRPr/>
              </a:pPr>
              <a:t>114</a:t>
            </a:fld>
            <a:endParaRPr lang="ko-KR" altLang="en-US" smtClean="0"/>
          </a:p>
        </p:txBody>
      </p:sp>
      <p:pic>
        <p:nvPicPr>
          <p:cNvPr id="12390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910" name="직사각형 22"/>
          <p:cNvSpPr>
            <a:spLocks noChangeArrowheads="1"/>
          </p:cNvSpPr>
          <p:nvPr/>
        </p:nvSpPr>
        <p:spPr bwMode="auto">
          <a:xfrm>
            <a:off x="4572000" y="4237038"/>
            <a:ext cx="1371600" cy="2079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4956175" y="4583113"/>
            <a:ext cx="642938" cy="217487"/>
          </a:xfrm>
          <a:prstGeom prst="wedgeRectCallout">
            <a:avLst>
              <a:gd name="adj1" fmla="val -20831"/>
              <a:gd name="adj2" fmla="val -1126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391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913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391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916" name="직사각형 21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391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919" name="직사각형 17"/>
          <p:cNvSpPr>
            <a:spLocks noChangeArrowheads="1"/>
          </p:cNvSpPr>
          <p:nvPr/>
        </p:nvSpPr>
        <p:spPr bwMode="auto">
          <a:xfrm>
            <a:off x="3092450" y="3822700"/>
            <a:ext cx="1371600" cy="2143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3363913" y="4192588"/>
            <a:ext cx="642937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392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3922" name="직사각형 22"/>
          <p:cNvSpPr>
            <a:spLocks noChangeArrowheads="1"/>
          </p:cNvSpPr>
          <p:nvPr/>
        </p:nvSpPr>
        <p:spPr bwMode="auto">
          <a:xfrm>
            <a:off x="6072188" y="3871913"/>
            <a:ext cx="1371600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6456363" y="4219575"/>
            <a:ext cx="642937" cy="217488"/>
          </a:xfrm>
          <a:prstGeom prst="wedgeRectCallout">
            <a:avLst>
              <a:gd name="adj1" fmla="val -20831"/>
              <a:gd name="adj2" fmla="val -1126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5.Check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Security: Set Screen Pattern Lock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2493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Phone Lock?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set phone lock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6. Enter the desired number.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7.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OK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8. Enter the desired number.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9.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OK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8227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285C281-5187-4F1D-9292-48956663D604}" type="slidenum">
              <a:rPr lang="ko-KR" altLang="en-US" smtClean="0"/>
              <a:pPr>
                <a:defRPr/>
              </a:pPr>
              <a:t>115</a:t>
            </a:fld>
            <a:endParaRPr lang="ko-KR" altLang="en-US" smtClean="0"/>
          </a:p>
        </p:txBody>
      </p:sp>
      <p:pic>
        <p:nvPicPr>
          <p:cNvPr id="12493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4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493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493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4936" name="직사각형 9"/>
          <p:cNvSpPr>
            <a:spLocks noChangeArrowheads="1"/>
          </p:cNvSpPr>
          <p:nvPr/>
        </p:nvSpPr>
        <p:spPr bwMode="auto">
          <a:xfrm>
            <a:off x="1657350" y="4427538"/>
            <a:ext cx="677863" cy="1936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pic>
        <p:nvPicPr>
          <p:cNvPr id="12493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4938" name="직사각형 17"/>
          <p:cNvSpPr>
            <a:spLocks noChangeArrowheads="1"/>
          </p:cNvSpPr>
          <p:nvPr/>
        </p:nvSpPr>
        <p:spPr bwMode="auto">
          <a:xfrm>
            <a:off x="227013" y="4013200"/>
            <a:ext cx="1282700" cy="2286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1" name="사각형 설명선 20"/>
          <p:cNvSpPr/>
          <p:nvPr/>
        </p:nvSpPr>
        <p:spPr bwMode="auto">
          <a:xfrm>
            <a:off x="512763" y="4419600"/>
            <a:ext cx="642937" cy="217488"/>
          </a:xfrm>
          <a:prstGeom prst="wedgeRectCallout">
            <a:avLst>
              <a:gd name="adj1" fmla="val -18625"/>
              <a:gd name="adj2" fmla="val -13219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사각형 설명선 18"/>
          <p:cNvSpPr/>
          <p:nvPr/>
        </p:nvSpPr>
        <p:spPr bwMode="auto">
          <a:xfrm>
            <a:off x="1706563" y="4032250"/>
            <a:ext cx="642937" cy="217488"/>
          </a:xfrm>
          <a:prstGeom prst="wedgeRectCallout">
            <a:avLst>
              <a:gd name="adj1" fmla="val -19727"/>
              <a:gd name="adj2" fmla="val 1285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4941" name="직사각형 17"/>
          <p:cNvSpPr>
            <a:spLocks noChangeArrowheads="1"/>
          </p:cNvSpPr>
          <p:nvPr/>
        </p:nvSpPr>
        <p:spPr bwMode="auto">
          <a:xfrm>
            <a:off x="3176588" y="4019550"/>
            <a:ext cx="1282700" cy="2286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3462338" y="4425950"/>
            <a:ext cx="642937" cy="217488"/>
          </a:xfrm>
          <a:prstGeom prst="wedgeRectCallout">
            <a:avLst>
              <a:gd name="adj1" fmla="val -18625"/>
              <a:gd name="adj2" fmla="val -13219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8.Enter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4943" name="직사각형 9"/>
          <p:cNvSpPr>
            <a:spLocks noChangeArrowheads="1"/>
          </p:cNvSpPr>
          <p:nvPr/>
        </p:nvSpPr>
        <p:spPr bwMode="auto">
          <a:xfrm>
            <a:off x="4624388" y="4443413"/>
            <a:ext cx="682625" cy="1936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4673600" y="4048125"/>
            <a:ext cx="642938" cy="217488"/>
          </a:xfrm>
          <a:prstGeom prst="wedgeRectCallout">
            <a:avLst>
              <a:gd name="adj1" fmla="val -19727"/>
              <a:gd name="adj2" fmla="val 1285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9.Select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Security: Factory Reset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6739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 perform a Factory Reset?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perform a Factory reset follow the steps below: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General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Reset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Factory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reset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6.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Yes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8330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0C3F65-B12F-46F2-9184-AEBC9D21F5BB}" type="slidenum">
              <a:rPr lang="ko-KR" altLang="en-US" smtClean="0"/>
              <a:pPr>
                <a:defRPr/>
              </a:pPr>
              <a:t>116</a:t>
            </a:fld>
            <a:endParaRPr lang="ko-KR" altLang="en-US" smtClean="0"/>
          </a:p>
        </p:txBody>
      </p:sp>
      <p:pic>
        <p:nvPicPr>
          <p:cNvPr id="12595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58" name="직사각형 22"/>
          <p:cNvSpPr>
            <a:spLocks noChangeArrowheads="1"/>
          </p:cNvSpPr>
          <p:nvPr/>
        </p:nvSpPr>
        <p:spPr bwMode="auto">
          <a:xfrm>
            <a:off x="4572000" y="5143500"/>
            <a:ext cx="1371600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4956175" y="4786313"/>
            <a:ext cx="642938" cy="217487"/>
          </a:xfrm>
          <a:prstGeom prst="wedgeRectCallout">
            <a:avLst>
              <a:gd name="adj1" fmla="val -19720"/>
              <a:gd name="adj2" fmla="val 10414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96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61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96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64" name="직사각형 29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96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67" name="직사각형 17"/>
          <p:cNvSpPr>
            <a:spLocks noChangeArrowheads="1"/>
          </p:cNvSpPr>
          <p:nvPr/>
        </p:nvSpPr>
        <p:spPr bwMode="auto">
          <a:xfrm>
            <a:off x="3092450" y="3822700"/>
            <a:ext cx="1371600" cy="2143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3363913" y="4192588"/>
            <a:ext cx="642937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596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5970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28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5971" name="직사각형 17"/>
          <p:cNvSpPr>
            <a:spLocks noChangeArrowheads="1"/>
          </p:cNvSpPr>
          <p:nvPr/>
        </p:nvSpPr>
        <p:spPr bwMode="auto">
          <a:xfrm>
            <a:off x="6096000" y="4095750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6367463" y="4467225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25973" name="직사각형 17"/>
          <p:cNvSpPr>
            <a:spLocks noChangeArrowheads="1"/>
          </p:cNvSpPr>
          <p:nvPr/>
        </p:nvSpPr>
        <p:spPr bwMode="auto">
          <a:xfrm>
            <a:off x="7704138" y="4697413"/>
            <a:ext cx="525462" cy="1889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0" name="사각형 설명선 39"/>
          <p:cNvSpPr/>
          <p:nvPr/>
        </p:nvSpPr>
        <p:spPr bwMode="auto">
          <a:xfrm>
            <a:off x="7769225" y="5040313"/>
            <a:ext cx="642938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00338" y="87313"/>
            <a:ext cx="6230937" cy="1011237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ko-KR" b="1" dirty="0" smtClean="0">
                <a:solidFill>
                  <a:schemeClr val="bg1"/>
                </a:solidFill>
                <a:ea typeface="굴림" pitchFamily="50" charset="-127"/>
                <a:cs typeface="Tahoma" pitchFamily="34" charset="0"/>
              </a:rPr>
              <a:t>END</a:t>
            </a:r>
            <a:endParaRPr lang="ko-KR" altLang="en-US" dirty="0" smtClean="0">
              <a:ea typeface="굴림" pitchFamily="50" charset="-127"/>
              <a:cs typeface="Tahoma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116513" y="1077913"/>
            <a:ext cx="3848100" cy="69532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a typeface="굴림" pitchFamily="50" charset="-127"/>
                <a:cs typeface="Arial" charset="0"/>
              </a:rPr>
              <a:t>Customer Consultant Guide</a:t>
            </a:r>
          </a:p>
          <a:p>
            <a:pPr algn="r" eaLnBrk="1" hangingPunct="1"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ea typeface="굴림" pitchFamily="50" charset="-127"/>
                <a:cs typeface="Arial" charset="0"/>
              </a:rPr>
              <a:t>Android mobile technology platform</a:t>
            </a:r>
            <a:endParaRPr lang="ko-KR" altLang="en-US" sz="1600" b="1" dirty="0" smtClean="0">
              <a:solidFill>
                <a:schemeClr val="bg1"/>
              </a:solidFill>
              <a:ea typeface="굴림" pitchFamily="50" charset="-127"/>
              <a:cs typeface="Arial" charset="0"/>
            </a:endParaRPr>
          </a:p>
          <a:p>
            <a:pPr eaLnBrk="1" hangingPunct="1">
              <a:defRPr/>
            </a:pPr>
            <a:endParaRPr lang="ko-KR" altLang="en-US" sz="1600" dirty="0" smtClean="0">
              <a:solidFill>
                <a:srgbClr val="898989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 bwMode="auto">
          <a:xfrm>
            <a:off x="7235825" y="3141663"/>
            <a:ext cx="1728788" cy="10795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ko-KR" sz="1400" b="1" dirty="0">
                <a:solidFill>
                  <a:schemeClr val="bg1"/>
                </a:solidFill>
              </a:rPr>
              <a:t>Version </a:t>
            </a:r>
            <a:r>
              <a:rPr kumimoji="0" lang="en-US" altLang="ko-KR" sz="1400" b="1" dirty="0" smtClean="0">
                <a:solidFill>
                  <a:schemeClr val="bg1"/>
                </a:solidFill>
              </a:rPr>
              <a:t>2.0</a:t>
            </a:r>
            <a:endParaRPr kumimoji="0" lang="en-US" altLang="ko-KR" sz="1400" b="1" dirty="0">
              <a:solidFill>
                <a:schemeClr val="bg1"/>
              </a:solidFill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kumimoji="0" lang="en-US" altLang="ko-KR" sz="1400" b="1" dirty="0">
                <a:solidFill>
                  <a:schemeClr val="bg1"/>
                </a:solidFill>
              </a:rPr>
              <a:t>Global </a:t>
            </a:r>
            <a:r>
              <a:rPr kumimoji="0" lang="en-US" altLang="ko-KR" sz="1400" b="1" dirty="0" smtClean="0">
                <a:solidFill>
                  <a:schemeClr val="bg1"/>
                </a:solidFill>
              </a:rPr>
              <a:t>CS</a:t>
            </a: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ko-KR" sz="1400" b="1" dirty="0" smtClean="0">
                <a:solidFill>
                  <a:schemeClr val="bg1"/>
                </a:solidFill>
              </a:rPr>
              <a:t>ECC HHP review</a:t>
            </a:r>
            <a:endParaRPr kumimoji="0" lang="en-US" altLang="ko-KR" sz="1400" b="1" dirty="0">
              <a:solidFill>
                <a:schemeClr val="bg1"/>
              </a:solidFill>
            </a:endParaRPr>
          </a:p>
          <a:p>
            <a:pPr algn="r" eaLnBrk="0" hangingPunct="0">
              <a:spcBef>
                <a:spcPct val="20000"/>
              </a:spcBef>
              <a:buFont typeface="Arial" charset="0"/>
              <a:buNone/>
              <a:defRPr/>
            </a:pPr>
            <a:endParaRPr kumimoji="0" lang="en-US" altLang="ko-KR" sz="1400" b="1" dirty="0">
              <a:solidFill>
                <a:schemeClr val="bg1"/>
              </a:solidFill>
            </a:endParaRPr>
          </a:p>
        </p:txBody>
      </p:sp>
      <p:sp>
        <p:nvSpPr>
          <p:cNvPr id="185349" name="슬라이드 번호 개체 틀 8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312FB50-9E8E-47D0-B77C-5BACC24D3299}" type="slidenum">
              <a:rPr lang="ko-KR" altLang="en-US" smtClean="0"/>
              <a:pPr>
                <a:defRPr/>
              </a:pPr>
              <a:t>117</a:t>
            </a:fld>
            <a:endParaRPr lang="ko-KR" altLang="en-US" smtClean="0"/>
          </a:p>
        </p:txBody>
      </p:sp>
      <p:sp>
        <p:nvSpPr>
          <p:cNvPr id="7" name="직사각형 6"/>
          <p:cNvSpPr/>
          <p:nvPr/>
        </p:nvSpPr>
        <p:spPr>
          <a:xfrm>
            <a:off x="7358063" y="4572000"/>
            <a:ext cx="160813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</a:rPr>
              <a:t>Language : English</a:t>
            </a:r>
            <a:endParaRPr kumimoji="0" lang="ko-KR" altLang="en-US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General: Changing Language Support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2531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785794"/>
            <a:ext cx="8785225" cy="25130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Can I change the Default Language on the device with Default Settings?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To s</a:t>
            </a:r>
            <a:r>
              <a:rPr lang="en-GB" altLang="ko-KR" b="1" dirty="0" smtClean="0">
                <a:ea typeface="HY각헤드라인B" pitchFamily="18" charset="-127"/>
                <a:cs typeface="Arial" charset="0"/>
              </a:rPr>
              <a:t>elect a display language for all menus and applications initially installed on the device</a:t>
            </a:r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General, and 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Language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5.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Display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6. Choose the locale / language you wish to use by tapping on it. Scroll up and down the screen to see all available languages.</a:t>
            </a:r>
          </a:p>
          <a:p>
            <a:pPr marL="342900" indent="-342900"/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F534032-B5C9-44D1-83D5-7186ADAC39F1}" type="slidenum">
              <a:rPr lang="ko-KR" altLang="en-US" smtClean="0"/>
              <a:pPr>
                <a:defRPr/>
              </a:pPr>
              <a:t>12</a:t>
            </a:fld>
            <a:endParaRPr lang="ko-KR" altLang="en-US" smtClean="0"/>
          </a:p>
        </p:txBody>
      </p:sp>
      <p:pic>
        <p:nvPicPr>
          <p:cNvPr id="2253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6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253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3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254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42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544" name="직사각형 17"/>
          <p:cNvSpPr>
            <a:spLocks noChangeArrowheads="1"/>
          </p:cNvSpPr>
          <p:nvPr/>
        </p:nvSpPr>
        <p:spPr bwMode="auto">
          <a:xfrm>
            <a:off x="4584700" y="4033838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4862513" y="4405313"/>
            <a:ext cx="698500" cy="217487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2546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2547" name="직사각형 17"/>
          <p:cNvSpPr>
            <a:spLocks noChangeArrowheads="1"/>
          </p:cNvSpPr>
          <p:nvPr/>
        </p:nvSpPr>
        <p:spPr bwMode="auto">
          <a:xfrm>
            <a:off x="7572375" y="3827463"/>
            <a:ext cx="1371600" cy="15732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41" name="사각형 설명선 40"/>
          <p:cNvSpPr/>
          <p:nvPr/>
        </p:nvSpPr>
        <p:spPr bwMode="auto">
          <a:xfrm>
            <a:off x="7991475" y="3452813"/>
            <a:ext cx="736600" cy="217487"/>
          </a:xfrm>
          <a:prstGeom prst="wedgeRectCallout">
            <a:avLst>
              <a:gd name="adj1" fmla="val -21235"/>
              <a:gd name="adj2" fmla="val 11430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2549" name="직사각형 17"/>
          <p:cNvSpPr>
            <a:spLocks noChangeArrowheads="1"/>
          </p:cNvSpPr>
          <p:nvPr/>
        </p:nvSpPr>
        <p:spPr bwMode="auto">
          <a:xfrm>
            <a:off x="6091238" y="3846513"/>
            <a:ext cx="1355725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43" name="사각형 설명선 42"/>
          <p:cNvSpPr/>
          <p:nvPr/>
        </p:nvSpPr>
        <p:spPr bwMode="auto">
          <a:xfrm>
            <a:off x="6369050" y="4216400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2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2D6C45F-1BC2-4FDC-A3B3-8C38C321E27A}" type="slidenum">
              <a:rPr lang="ko-KR" altLang="en-US" smtClean="0"/>
              <a:pPr>
                <a:defRPr/>
              </a:pPr>
              <a:t>13</a:t>
            </a:fld>
            <a:endParaRPr lang="ko-KR" altLang="en-US" smtClean="0"/>
          </a:p>
        </p:txBody>
      </p:sp>
      <p:sp>
        <p:nvSpPr>
          <p:cNvPr id="12" name="직사각형 11"/>
          <p:cNvSpPr/>
          <p:nvPr/>
        </p:nvSpPr>
        <p:spPr>
          <a:xfrm>
            <a:off x="2928938" y="2698750"/>
            <a:ext cx="3135312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Memory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Memory: Format Storage Card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150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Q : How do I format the External SD card (Storage Card) on my phone?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HY각헤드라인B"/>
                <a:cs typeface="HY각헤드라인B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A :</a:t>
            </a:r>
            <a:r>
              <a:rPr lang="en-US" altLang="ko-KR" b="1" dirty="0" smtClean="0">
                <a:solidFill>
                  <a:srgbClr val="000000"/>
                </a:solidFill>
                <a:ea typeface="HY각헤드라인B"/>
                <a:cs typeface="HY각헤드라인B"/>
              </a:rPr>
              <a:t> </a:t>
            </a:r>
            <a:r>
              <a:rPr lang="en-US" altLang="ko-KR" b="1" dirty="0" smtClean="0">
                <a:ea typeface="HY각헤드라인B"/>
                <a:cs typeface="HY각헤드라인B"/>
              </a:rPr>
              <a:t>To format an External SD Memory Card, using the handset, follow the steps below:</a:t>
            </a:r>
          </a:p>
          <a:p>
            <a:pPr>
              <a:buFont typeface="Arial" pitchFamily="34" charset="0"/>
              <a:buNone/>
              <a:defRPr/>
            </a:pPr>
            <a:endParaRPr lang="en-US" altLang="ko-KR" b="1" dirty="0" smtClean="0">
              <a:ea typeface="HY각헤드라인B"/>
              <a:cs typeface="HY각헤드라인B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1. From the standby screen, tap </a:t>
            </a:r>
            <a:r>
              <a:rPr lang="en-US" altLang="ko-KR" b="1" dirty="0" smtClean="0">
                <a:ea typeface="HY각헤드라인B"/>
                <a:cs typeface="HY각헤드라인B"/>
              </a:rPr>
              <a:t>Menu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2.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Settings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General, and 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endParaRPr lang="en-US" altLang="ko-KR" dirty="0" smtClean="0">
              <a:ea typeface="HY각헤드라인B"/>
              <a:cs typeface="HY각헤드라인B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4.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Memory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5.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“Format memory card”, and s</a:t>
            </a:r>
            <a:r>
              <a:rPr lang="en-US" altLang="ko-KR" dirty="0" smtClean="0">
                <a:ea typeface="HY각헤드라인B"/>
                <a:cs typeface="HY각헤드라인B"/>
              </a:rPr>
              <a:t>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Format memory card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6.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Yes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2E8BBB-C9EE-4469-ADE2-6750013EDDD6}" type="slidenum">
              <a:rPr lang="ko-KR" altLang="en-US" smtClean="0"/>
              <a:pPr>
                <a:defRPr/>
              </a:pPr>
              <a:t>14</a:t>
            </a:fld>
            <a:endParaRPr lang="ko-KR" altLang="en-US" smtClean="0"/>
          </a:p>
        </p:txBody>
      </p:sp>
      <p:sp>
        <p:nvSpPr>
          <p:cNvPr id="24581" name="내용 개체 틀 2"/>
          <p:cNvSpPr txBox="1">
            <a:spLocks/>
          </p:cNvSpPr>
          <p:nvPr/>
        </p:nvSpPr>
        <p:spPr bwMode="auto">
          <a:xfrm>
            <a:off x="179388" y="6000768"/>
            <a:ext cx="8785225" cy="647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ko-KR" sz="1200" b="1" u="sng" dirty="0">
                <a:solidFill>
                  <a:srgbClr val="0000CC"/>
                </a:solidFill>
                <a:ea typeface="HY각헤드라인B" pitchFamily="18" charset="-127"/>
              </a:rPr>
              <a:t>Note: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ko-KR" sz="1200" b="1" dirty="0">
                <a:solidFill>
                  <a:srgbClr val="0000CC"/>
                </a:solidFill>
                <a:ea typeface="HY각헤드라인B" pitchFamily="18" charset="-127"/>
              </a:rPr>
              <a:t>Formatting a micro SD Memory Card erases any data currently on the card and creates the necessary multimedia directories </a:t>
            </a:r>
            <a:r>
              <a:rPr lang="en-US" altLang="ko-KR" sz="1200" b="1" dirty="0" smtClean="0">
                <a:solidFill>
                  <a:srgbClr val="0000CC"/>
                </a:solidFill>
                <a:ea typeface="HY각헤드라인B" pitchFamily="18" charset="-127"/>
              </a:rPr>
              <a:t>compatible </a:t>
            </a:r>
            <a:r>
              <a:rPr lang="en-US" altLang="ko-KR" sz="1200" b="1" dirty="0">
                <a:solidFill>
                  <a:srgbClr val="0000CC"/>
                </a:solidFill>
                <a:ea typeface="HY각헤드라인B" pitchFamily="18" charset="-127"/>
              </a:rPr>
              <a:t>with the handset</a:t>
            </a:r>
            <a:r>
              <a:rPr lang="en-US" altLang="ko-KR" sz="1200" b="1" dirty="0" smtClean="0">
                <a:solidFill>
                  <a:srgbClr val="0000CC"/>
                </a:solidFill>
                <a:ea typeface="HY각헤드라인B" pitchFamily="18" charset="-127"/>
              </a:rPr>
              <a:t>. (See Fig A for picture showing Files set up after formatting)</a:t>
            </a:r>
            <a:endParaRPr lang="en-US" altLang="ko-KR" sz="1200" b="1" dirty="0">
              <a:ea typeface="HY각헤드라인B" pitchFamily="18" charset="-127"/>
            </a:endParaRPr>
          </a:p>
        </p:txBody>
      </p:sp>
      <p:pic>
        <p:nvPicPr>
          <p:cNvPr id="2458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19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84" name="직사각형 17"/>
          <p:cNvSpPr>
            <a:spLocks noChangeArrowheads="1"/>
          </p:cNvSpPr>
          <p:nvPr/>
        </p:nvSpPr>
        <p:spPr bwMode="auto">
          <a:xfrm>
            <a:off x="6119813" y="5160963"/>
            <a:ext cx="1316037" cy="190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ko-KR" altLang="en-US">
              <a:ea typeface="HY각헤드라인B" pitchFamily="18" charset="-127"/>
            </a:endParaRPr>
          </a:p>
        </p:txBody>
      </p:sp>
      <p:sp>
        <p:nvSpPr>
          <p:cNvPr id="45" name="사각형 설명선 44"/>
          <p:cNvSpPr/>
          <p:nvPr/>
        </p:nvSpPr>
        <p:spPr bwMode="auto">
          <a:xfrm>
            <a:off x="6565900" y="4799013"/>
            <a:ext cx="642938" cy="217487"/>
          </a:xfrm>
          <a:prstGeom prst="wedgeRectCallout">
            <a:avLst>
              <a:gd name="adj1" fmla="val -22337"/>
              <a:gd name="adj2" fmla="val 11104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86" name="직사각형 17"/>
          <p:cNvSpPr>
            <a:spLocks noChangeArrowheads="1"/>
          </p:cNvSpPr>
          <p:nvPr/>
        </p:nvSpPr>
        <p:spPr bwMode="auto">
          <a:xfrm>
            <a:off x="7737475" y="4706938"/>
            <a:ext cx="506413" cy="169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lang="ko-KR" altLang="en-US">
              <a:ea typeface="HY각헤드라인B" pitchFamily="18" charset="-127"/>
            </a:endParaRPr>
          </a:p>
        </p:txBody>
      </p:sp>
      <p:sp>
        <p:nvSpPr>
          <p:cNvPr id="47" name="사각형 설명선 46"/>
          <p:cNvSpPr/>
          <p:nvPr/>
        </p:nvSpPr>
        <p:spPr bwMode="auto">
          <a:xfrm>
            <a:off x="7788275" y="5032375"/>
            <a:ext cx="642938" cy="217488"/>
          </a:xfrm>
          <a:prstGeom prst="wedgeRectCallout">
            <a:avLst>
              <a:gd name="adj1" fmla="val -20132"/>
              <a:gd name="adj2" fmla="val -11057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458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90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4592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93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596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598" name="직사각형 17"/>
          <p:cNvSpPr>
            <a:spLocks noChangeArrowheads="1"/>
          </p:cNvSpPr>
          <p:nvPr/>
        </p:nvSpPr>
        <p:spPr bwMode="auto">
          <a:xfrm>
            <a:off x="4584700" y="511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40" name="사각형 설명선 39"/>
          <p:cNvSpPr/>
          <p:nvPr/>
        </p:nvSpPr>
        <p:spPr bwMode="auto">
          <a:xfrm>
            <a:off x="4862513" y="4714875"/>
            <a:ext cx="698500" cy="217488"/>
          </a:xfrm>
          <a:prstGeom prst="wedgeRectCallout">
            <a:avLst>
              <a:gd name="adj1" fmla="val -19241"/>
              <a:gd name="adj2" fmla="val 1210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785794"/>
            <a:ext cx="1627157" cy="24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251502" y="2509059"/>
            <a:ext cx="1678216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 A: See note below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Memory: Check available memory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560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How do I check the available memory?</a:t>
            </a:r>
          </a:p>
          <a:p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ea typeface="HY각헤드라인B" pitchFamily="18" charset="-127"/>
                <a:cs typeface="Arial" charset="0"/>
              </a:rPr>
              <a:t>A :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To check the available memory follow  the steps below: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 2.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General, and 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 4.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Memory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5. Available memory is displayed</a:t>
            </a:r>
            <a:endParaRPr lang="ko-KR" altLang="en-US" dirty="0" smtClean="0">
              <a:ea typeface="HY각헤드라인B" pitchFamily="18" charset="-127"/>
              <a:cs typeface="Arial" charset="0"/>
            </a:endParaRPr>
          </a:p>
          <a:p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2560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FF0E400-5365-4316-BEE4-6990F9736B8D}" type="slidenum">
              <a:rPr lang="ko-KR" altLang="en-US" smtClean="0"/>
              <a:pPr>
                <a:defRPr/>
              </a:pPr>
              <a:t>15</a:t>
            </a:fld>
            <a:endParaRPr lang="ko-KR" altLang="en-US" smtClean="0"/>
          </a:p>
        </p:txBody>
      </p:sp>
      <p:pic>
        <p:nvPicPr>
          <p:cNvPr id="2560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8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561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11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5613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14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616" name="직사각형 17"/>
          <p:cNvSpPr>
            <a:spLocks noChangeArrowheads="1"/>
          </p:cNvSpPr>
          <p:nvPr/>
        </p:nvSpPr>
        <p:spPr bwMode="auto">
          <a:xfrm>
            <a:off x="4584700" y="511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4862513" y="4714875"/>
            <a:ext cx="698500" cy="217488"/>
          </a:xfrm>
          <a:prstGeom prst="wedgeRectCallout">
            <a:avLst>
              <a:gd name="adj1" fmla="val -19241"/>
              <a:gd name="adj2" fmla="val 1210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2"/>
          <a:srcRect b="18575"/>
          <a:stretch>
            <a:fillRect/>
          </a:stretch>
        </p:blipFill>
        <p:spPr bwMode="auto">
          <a:xfrm>
            <a:off x="6643702" y="785794"/>
            <a:ext cx="2214578" cy="27146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072198" y="3857628"/>
            <a:ext cx="1357322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643702" y="1857364"/>
            <a:ext cx="214314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6715140" y="3214686"/>
            <a:ext cx="2143140" cy="357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643702" y="2643182"/>
            <a:ext cx="1000132" cy="285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643702" y="1285860"/>
            <a:ext cx="107157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2500298" y="2214554"/>
            <a:ext cx="3929090" cy="85725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 설명선 35"/>
          <p:cNvSpPr/>
          <p:nvPr/>
        </p:nvSpPr>
        <p:spPr bwMode="auto">
          <a:xfrm>
            <a:off x="7072330" y="5857892"/>
            <a:ext cx="1214446" cy="285752"/>
          </a:xfrm>
          <a:prstGeom prst="wedgeRectCallout">
            <a:avLst>
              <a:gd name="adj1" fmla="val -49216"/>
              <a:gd name="adj2" fmla="val -26566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5.Memory displayed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3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DA9FADC-FB05-4DAC-A800-9EE5DEBA6E91}" type="slidenum">
              <a:rPr lang="ko-KR" altLang="en-US" smtClean="0"/>
              <a:pPr>
                <a:defRPr/>
              </a:pPr>
              <a:t>16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1273175" y="2803525"/>
            <a:ext cx="672782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Display &amp; Camera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ko-KR" sz="2400" dirty="0">
                <a:effectLst/>
                <a:ea typeface="굴림" pitchFamily="50" charset="-127"/>
                <a:cs typeface="Arial" charset="0"/>
              </a:rPr>
              <a:t>Display &amp;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 </a:t>
            </a:r>
            <a:r>
              <a:rPr lang="en-GB" altLang="ko-KR" sz="2400" dirty="0">
                <a:effectLst/>
                <a:ea typeface="굴림" pitchFamily="50" charset="-127"/>
                <a:cs typeface="Arial" charset="0"/>
              </a:rPr>
              <a:t>Camera: </a:t>
            </a:r>
            <a:r>
              <a:rPr lang="en-GB" altLang="ko-KR" sz="1800" dirty="0" smtClean="0">
                <a:effectLst/>
                <a:ea typeface="굴림" pitchFamily="50" charset="-127"/>
                <a:cs typeface="Arial" charset="0"/>
              </a:rPr>
              <a:t>S</a:t>
            </a:r>
            <a:r>
              <a:rPr lang="en-US" altLang="ko-KR" sz="1800" dirty="0" smtClean="0">
                <a:effectLst/>
                <a:ea typeface="굴림" pitchFamily="50" charset="-127"/>
                <a:cs typeface="Arial" charset="0"/>
              </a:rPr>
              <a:t>tylus </a:t>
            </a:r>
            <a:r>
              <a:rPr lang="en-US" altLang="ko-KR" sz="1800" dirty="0">
                <a:effectLst/>
                <a:ea typeface="굴림" pitchFamily="50" charset="-127"/>
                <a:cs typeface="Arial" charset="0"/>
              </a:rPr>
              <a:t>will not work with the touch screen display</a:t>
            </a:r>
            <a:endParaRPr lang="ko-KR" altLang="en-US" sz="18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867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400" b="1" dirty="0">
                <a:ea typeface="HY각헤드라인B" pitchFamily="18" charset="-127"/>
                <a:cs typeface="Arial" charset="0"/>
              </a:rPr>
              <a:t>Q : When a stylus is used with the Touch Screen display of my device  nothing  happens. Why Is that?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sz="1400" dirty="0">
              <a:ea typeface="HY각헤드라인B" pitchFamily="18" charset="-127"/>
              <a:cs typeface="Arial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400" b="1" dirty="0">
                <a:ea typeface="Arial Unicode MS" pitchFamily="50" charset="-127"/>
              </a:rPr>
              <a:t>A :</a:t>
            </a:r>
            <a:r>
              <a:rPr lang="en-US" altLang="ko-KR" sz="1400" b="1" dirty="0">
                <a:ea typeface="HY각헤드라인B" pitchFamily="18" charset="-127"/>
              </a:rPr>
              <a:t> The handset is designed to be used with fingers and not a stylus. </a:t>
            </a:r>
          </a:p>
          <a:p>
            <a:pPr>
              <a:buFont typeface="Arial" pitchFamily="34" charset="0"/>
              <a:buNone/>
              <a:defRPr/>
            </a:pPr>
            <a:endParaRPr lang="en-US" altLang="ko-KR" sz="1400" dirty="0">
              <a:ea typeface="HY각헤드라인B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>
                <a:ea typeface="HY각헤드라인B" pitchFamily="18" charset="-127"/>
              </a:rPr>
              <a:t>      </a:t>
            </a:r>
            <a:r>
              <a:rPr lang="en-US" altLang="ko-KR" sz="1400" dirty="0" smtClean="0">
                <a:ea typeface="HY각헤드라인B" pitchFamily="18" charset="-127"/>
              </a:rPr>
              <a:t>Most Samsung Smartphones come </a:t>
            </a:r>
            <a:r>
              <a:rPr lang="en-US" altLang="ko-KR" sz="1400" dirty="0">
                <a:ea typeface="HY각헤드라인B" pitchFamily="18" charset="-127"/>
              </a:rPr>
              <a:t>with a capacitive touch screen panel. </a:t>
            </a:r>
            <a:endParaRPr lang="en-US" altLang="ko-KR" sz="1400" dirty="0" smtClean="0">
              <a:ea typeface="HY각헤드라인B" pitchFamily="18" charset="-127"/>
            </a:endParaRPr>
          </a:p>
          <a:p>
            <a:pPr>
              <a:buFont typeface="Arial" pitchFamily="34" charset="0"/>
              <a:buNone/>
              <a:defRPr/>
            </a:pPr>
            <a:endParaRPr lang="en-US" altLang="ko-KR" sz="1400" dirty="0">
              <a:ea typeface="HY각헤드라인B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 </a:t>
            </a:r>
            <a:r>
              <a:rPr lang="en-US" altLang="ko-KR" sz="1400" dirty="0">
                <a:ea typeface="HY각헤드라인B" pitchFamily="18" charset="-127"/>
              </a:rPr>
              <a:t>Interaction with the display disrupts the electrostatic  field of the touch panel creating an input that the </a:t>
            </a:r>
            <a:endParaRPr lang="en-US" altLang="ko-KR" sz="1400" dirty="0" smtClean="0">
              <a:ea typeface="HY각헤드라인B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 sensor </a:t>
            </a:r>
            <a:r>
              <a:rPr lang="en-US" altLang="ko-KR" sz="1400" dirty="0">
                <a:ea typeface="HY각헤드라인B" pitchFamily="18" charset="-127"/>
              </a:rPr>
              <a:t>can recognize.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 </a:t>
            </a:r>
          </a:p>
          <a:p>
            <a:pPr>
              <a:buFont typeface="Arial" pitchFamily="34" charset="0"/>
              <a:buNone/>
              <a:defRPr/>
            </a:pPr>
            <a:endParaRPr lang="en-US" altLang="ko-KR" sz="1400" dirty="0" smtClean="0">
              <a:ea typeface="HY각헤드라인B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 By </a:t>
            </a:r>
            <a:r>
              <a:rPr lang="en-US" altLang="ko-KR" sz="1400" dirty="0">
                <a:ea typeface="HY각헤드라인B" pitchFamily="18" charset="-127"/>
              </a:rPr>
              <a:t>utilizing normal styli, the field is not disrupted thus the display does not respond to touch input.  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  Due </a:t>
            </a:r>
            <a:r>
              <a:rPr lang="en-US" altLang="ko-KR" sz="1400" dirty="0">
                <a:ea typeface="HY각헤드라인B" pitchFamily="18" charset="-127"/>
              </a:rPr>
              <a:t>to the size of the display, one handed operation is improved with the greater surface area over </a:t>
            </a:r>
            <a:endParaRPr lang="en-US" altLang="ko-KR" sz="1400" dirty="0" smtClean="0">
              <a:ea typeface="HY각헤드라인B" pitchFamily="18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400" dirty="0" smtClean="0">
                <a:ea typeface="HY각헤드라인B" pitchFamily="18" charset="-127"/>
              </a:rPr>
              <a:t>       smaller </a:t>
            </a:r>
            <a:r>
              <a:rPr lang="en-US" altLang="ko-KR" sz="1400" dirty="0">
                <a:ea typeface="HY각헤드라인B" pitchFamily="18" charset="-127"/>
              </a:rPr>
              <a:t>displays</a:t>
            </a:r>
            <a:r>
              <a:rPr lang="en-US" altLang="ko-KR" sz="1400" dirty="0" smtClean="0">
                <a:ea typeface="HY각헤드라인B" pitchFamily="18" charset="-127"/>
              </a:rPr>
              <a:t>.</a:t>
            </a:r>
            <a:endParaRPr lang="en-US" altLang="ko-KR" sz="1400" dirty="0">
              <a:ea typeface="HY각헤드라인B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2640E35-291C-4DAB-8B86-5CEDD330FA57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Application Layout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867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Can I customise  how Applications are laid out (or Listed ) on my device?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To move applications around on the screen on my phone, 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Touch and hold desired icon.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All the applications will be highlighted by a line on the left and top side of icon.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4. Tap and hold on a application and drag it to move it to a desired  location.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5.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Back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key.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A2EA235-3D3D-44B2-A34B-5C4CC31102E3}" type="slidenum">
              <a:rPr lang="ko-KR" altLang="en-US" smtClean="0"/>
              <a:pPr>
                <a:defRPr/>
              </a:pPr>
              <a:t>18</a:t>
            </a:fld>
            <a:endParaRPr lang="ko-KR" altLang="en-US" smtClean="0"/>
          </a:p>
        </p:txBody>
      </p:sp>
      <p:pic>
        <p:nvPicPr>
          <p:cNvPr id="2867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8" name="직사각형 17"/>
          <p:cNvSpPr>
            <a:spLocks noChangeArrowheads="1"/>
          </p:cNvSpPr>
          <p:nvPr/>
        </p:nvSpPr>
        <p:spPr bwMode="auto">
          <a:xfrm>
            <a:off x="3197225" y="3770313"/>
            <a:ext cx="1162050" cy="12557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2867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868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2350" y="3429000"/>
            <a:ext cx="132715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81" name="직사각형 17"/>
          <p:cNvSpPr>
            <a:spLocks noChangeArrowheads="1"/>
          </p:cNvSpPr>
          <p:nvPr/>
        </p:nvSpPr>
        <p:spPr bwMode="auto">
          <a:xfrm>
            <a:off x="4946650" y="4392613"/>
            <a:ext cx="631825" cy="3286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5046663" y="4862513"/>
            <a:ext cx="687387" cy="217487"/>
          </a:xfrm>
          <a:prstGeom prst="wedgeRectCallout">
            <a:avLst>
              <a:gd name="adj1" fmla="val -20760"/>
              <a:gd name="adj2" fmla="val -1159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4.Change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8683" name="직사각형 36"/>
          <p:cNvSpPr>
            <a:spLocks noChangeArrowheads="1"/>
          </p:cNvSpPr>
          <p:nvPr/>
        </p:nvSpPr>
        <p:spPr bwMode="auto">
          <a:xfrm>
            <a:off x="7000875" y="5429250"/>
            <a:ext cx="280988" cy="204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7018338" y="5822950"/>
            <a:ext cx="642937" cy="217488"/>
          </a:xfrm>
          <a:prstGeom prst="wedgeRectCallout">
            <a:avLst>
              <a:gd name="adj1" fmla="val -31457"/>
              <a:gd name="adj2" fmla="val -1325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86" name="직사각형 17"/>
          <p:cNvSpPr>
            <a:spLocks noChangeArrowheads="1"/>
          </p:cNvSpPr>
          <p:nvPr/>
        </p:nvSpPr>
        <p:spPr bwMode="auto">
          <a:xfrm>
            <a:off x="1616075" y="3708400"/>
            <a:ext cx="1368425" cy="15017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1995488" y="5364163"/>
            <a:ext cx="642937" cy="350837"/>
          </a:xfrm>
          <a:prstGeom prst="wedgeRectCallout">
            <a:avLst>
              <a:gd name="adj1" fmla="val -23036"/>
              <a:gd name="adj2" fmla="val -928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868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8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3757613"/>
            <a:ext cx="1082675" cy="162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Add New Panels to the Idle Screen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29699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/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add New Panels to the Idle Screen?</a:t>
            </a:r>
          </a:p>
          <a:p>
            <a:pPr marL="342900" indent="-342900"/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굴림" pitchFamily="50" charset="-127"/>
                <a:cs typeface="Arial" charset="0"/>
              </a:rPr>
              <a:t>A : To add new panels to the idle screen follow the steps below:</a:t>
            </a:r>
          </a:p>
          <a:p>
            <a:pPr marL="342900" indent="-342900"/>
            <a:r>
              <a:rPr lang="en-US" altLang="ko-KR" dirty="0" smtClean="0">
                <a:ea typeface="굴림" pitchFamily="50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dirty="0" smtClean="0">
                <a:ea typeface="굴림" pitchFamily="50" charset="-127"/>
                <a:cs typeface="Arial" charset="0"/>
              </a:rPr>
              <a:t>   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1. On the main Idle screen,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Touch and hold 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two points on the screen at same time and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pinch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 them together.</a:t>
            </a:r>
          </a:p>
          <a:p>
            <a:pPr marL="342900" indent="-342900"/>
            <a:r>
              <a:rPr lang="en-US" altLang="ko-KR" dirty="0" smtClean="0">
                <a:ea typeface="굴림" pitchFamily="50" charset="-127"/>
                <a:cs typeface="Arial" charset="0"/>
              </a:rPr>
              <a:t> 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Plus(+)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icon to add an extra panel.</a:t>
            </a:r>
          </a:p>
          <a:p>
            <a:pPr marL="342900" indent="-342900"/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굴림" pitchFamily="50" charset="-127"/>
                <a:cs typeface="Arial" charset="0"/>
              </a:rPr>
              <a:t>Note to delete a panel tap on the “-” symbol in the top right corner of the panel </a:t>
            </a:r>
          </a:p>
          <a:p>
            <a:pPr marL="342900" indent="-342900"/>
            <a:r>
              <a:rPr lang="en-US" altLang="ko-KR" b="1" dirty="0" smtClean="0">
                <a:ea typeface="굴림" pitchFamily="50" charset="-127"/>
                <a:cs typeface="Arial" charset="0"/>
              </a:rPr>
              <a:t>Icon.</a:t>
            </a:r>
          </a:p>
          <a:p>
            <a:pPr marL="342900" indent="-342900"/>
            <a:r>
              <a:rPr lang="en-US" altLang="ko-KR" b="1" dirty="0" smtClean="0">
                <a:ea typeface="굴림" pitchFamily="50" charset="-127"/>
                <a:cs typeface="Arial" charset="0"/>
              </a:rPr>
              <a:t>Up to 10 panels can be running on the device</a:t>
            </a:r>
            <a:endParaRPr lang="ko-KR" altLang="en-US" b="1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2D6013-01EE-484F-AE4B-84F97E3F745F}" type="slidenum">
              <a:rPr lang="ko-KR" altLang="en-US" smtClean="0"/>
              <a:pPr>
                <a:defRPr/>
              </a:pPr>
              <a:t>19</a:t>
            </a:fld>
            <a:endParaRPr lang="ko-KR" altLang="en-US" smtClean="0"/>
          </a:p>
        </p:txBody>
      </p:sp>
      <p:sp>
        <p:nvSpPr>
          <p:cNvPr id="3" name="직사각형 2"/>
          <p:cNvSpPr/>
          <p:nvPr/>
        </p:nvSpPr>
        <p:spPr>
          <a:xfrm>
            <a:off x="179388" y="5929313"/>
            <a:ext cx="878522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ko-KR" sz="1000" b="1" dirty="0">
                <a:solidFill>
                  <a:srgbClr val="0000CC"/>
                </a:solidFill>
                <a:ea typeface="Arial Unicode MS" pitchFamily="50" charset="-127"/>
                <a:cs typeface="Arial" charset="0"/>
              </a:rPr>
              <a:t>Note:</a:t>
            </a:r>
          </a:p>
          <a:p>
            <a:pPr>
              <a:defRPr/>
            </a:pPr>
            <a:r>
              <a:rPr lang="en-US" altLang="ko-KR" sz="1000" dirty="0">
                <a:solidFill>
                  <a:srgbClr val="0000CC"/>
                </a:solidFill>
                <a:ea typeface="굴림" charset="-127"/>
                <a:cs typeface="Arial" charset="0"/>
              </a:rPr>
              <a:t>To move the widget back to the widget toolbar, drag it to the widget toolbar.</a:t>
            </a:r>
          </a:p>
          <a:p>
            <a:pPr marL="342900" indent="-342900">
              <a:defRPr/>
            </a:pPr>
            <a:r>
              <a:rPr lang="en-GB" altLang="ko-KR" sz="1000" dirty="0">
                <a:solidFill>
                  <a:srgbClr val="0000CC"/>
                </a:solidFill>
                <a:ea typeface="굴림" charset="-127"/>
                <a:cs typeface="Arial" charset="0"/>
              </a:rPr>
              <a:t>You can see the number on Panels activated by counting the dots here!</a:t>
            </a:r>
          </a:p>
          <a:p>
            <a:pPr marL="342900" indent="-342900">
              <a:defRPr/>
            </a:pPr>
            <a:r>
              <a:rPr lang="en-GB" altLang="ko-KR" sz="1000" dirty="0">
                <a:solidFill>
                  <a:srgbClr val="0000CC"/>
                </a:solidFill>
                <a:ea typeface="굴림" charset="-127"/>
                <a:cs typeface="Arial" charset="0"/>
              </a:rPr>
              <a:t>As Widgets are added to the Idle screen, new panels are created to accommodate them.</a:t>
            </a:r>
            <a:endParaRPr lang="ko-KR" altLang="en-US" sz="1000" dirty="0">
              <a:ea typeface="굴림" charset="-127"/>
            </a:endParaRPr>
          </a:p>
        </p:txBody>
      </p:sp>
      <p:pic>
        <p:nvPicPr>
          <p:cNvPr id="2970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970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오른쪽 화살표 15"/>
          <p:cNvSpPr/>
          <p:nvPr/>
        </p:nvSpPr>
        <p:spPr>
          <a:xfrm rot="2700000">
            <a:off x="257176" y="4079875"/>
            <a:ext cx="493712" cy="19208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00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7" name="오른쪽 화살표 16"/>
          <p:cNvSpPr/>
          <p:nvPr/>
        </p:nvSpPr>
        <p:spPr>
          <a:xfrm rot="13500000">
            <a:off x="985838" y="4791075"/>
            <a:ext cx="493712" cy="1920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00FF"/>
              </a:solidFill>
              <a:ea typeface="굴림" pitchFamily="50" charset="-127"/>
              <a:cs typeface="Arial" pitchFamily="34" charset="0"/>
            </a:endParaRPr>
          </a:p>
        </p:txBody>
      </p:sp>
      <p:pic>
        <p:nvPicPr>
          <p:cNvPr id="2970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9707" name="직사각형 36"/>
          <p:cNvSpPr>
            <a:spLocks noChangeArrowheads="1"/>
          </p:cNvSpPr>
          <p:nvPr/>
        </p:nvSpPr>
        <p:spPr bwMode="auto">
          <a:xfrm>
            <a:off x="2670175" y="4513263"/>
            <a:ext cx="222250" cy="2143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2317750" y="4859338"/>
            <a:ext cx="642938" cy="217487"/>
          </a:xfrm>
          <a:prstGeom prst="wedgeRectCallout">
            <a:avLst>
              <a:gd name="adj1" fmla="val 21463"/>
              <a:gd name="adj2" fmla="val -11300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357430"/>
            <a:ext cx="2171706" cy="329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6429388" y="2571744"/>
            <a:ext cx="3571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" name="Elbow Connector 17"/>
          <p:cNvCxnSpPr/>
          <p:nvPr/>
        </p:nvCxnSpPr>
        <p:spPr>
          <a:xfrm>
            <a:off x="4071934" y="2285992"/>
            <a:ext cx="2286016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 flipH="1" flipV="1">
            <a:off x="3571868" y="3857628"/>
            <a:ext cx="3214710" cy="1785950"/>
          </a:xfrm>
          <a:prstGeom prst="bentConnector3">
            <a:avLst>
              <a:gd name="adj1" fmla="val 1829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dirty="0" smtClean="0">
                <a:effectLst/>
                <a:ea typeface="굴림" pitchFamily="50" charset="-127"/>
                <a:cs typeface="Arial" charset="0"/>
              </a:rPr>
              <a:t>Revision History: </a:t>
            </a:r>
            <a:r>
              <a:rPr lang="en-US" altLang="ko-KR" sz="1700" dirty="0" smtClean="0">
                <a:effectLst/>
                <a:ea typeface="굴림" pitchFamily="50" charset="-127"/>
                <a:cs typeface="Arial" charset="0"/>
              </a:rPr>
              <a:t>This version repla</a:t>
            </a:r>
            <a:r>
              <a:rPr lang="en-US" altLang="ko-KR" sz="1700" dirty="0" smtClean="0">
                <a:solidFill>
                  <a:srgbClr val="FFFFFF"/>
                </a:solidFill>
                <a:effectLst/>
                <a:ea typeface="굴림" pitchFamily="50" charset="-127"/>
                <a:cs typeface="Arial" charset="0"/>
              </a:rPr>
              <a:t>ces all previous versions</a:t>
            </a:r>
            <a:endParaRPr lang="ko-KR" altLang="en-US" sz="17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7B8FFE-0171-42B2-9EEF-8058C6A24034}" type="slidenum">
              <a:rPr lang="ko-KR" altLang="en-US" smtClean="0"/>
              <a:pPr>
                <a:defRPr/>
              </a:pPr>
              <a:t>2</a:t>
            </a:fld>
            <a:endParaRPr lang="ko-KR" altLang="en-US" smtClean="0"/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106073" y="785794"/>
          <a:ext cx="8741406" cy="5806018"/>
        </p:xfrm>
        <a:graphic>
          <a:graphicData uri="http://schemas.openxmlformats.org/drawingml/2006/table">
            <a:tbl>
              <a:tblPr/>
              <a:tblGrid>
                <a:gridCol w="846455"/>
                <a:gridCol w="681351"/>
                <a:gridCol w="7213600"/>
              </a:tblGrid>
              <a:tr h="39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2011.10.14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V1.0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Initial version established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※ Slide 20,23,70,86 -  Bada 2.0 New functions.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2012.02.23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V2.0</a:t>
                      </a: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ECC HHP review of V1.0 from CS team HQ for Local English and Grammar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7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Call Waiting, additional pictures added showing Call Waiting selected. Step 6 added.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9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Hide Caller id, additional picture and Step 6 added showing “Hide” selected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12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Language support, Question and answer simplified for clarity, Step 6 expanded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14 – Format SD card, Picture Fig A and note added regarding “The creation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각헤드라인B" pitchFamily="18" charset="-127"/>
                          <a:cs typeface="Arial" pitchFamily="34" charset="0"/>
                        </a:rPr>
                        <a:t> of necessary multimedia directories compatible with the handset”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15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Memory Check, additional picture added showing areas of memory that can be checked for availability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21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Add folder – steps reworked, new pictures added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22 &amp; 23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added – for Add Folder process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24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Delete Folder – reworked in line with notes from  slides 21 / 22 / 23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29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Font types – note added that selecting More Fonts will open Samsung Apps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40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Table &amp; Picture added showing FM radio functions and buttons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45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additional picture and text added for Mobile AP setting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50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note added on WI-FI MAC address slide on location of device name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55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Updated Mass storage mode for Android advice to Bada advice</a:t>
                      </a:r>
                    </a:p>
                    <a:p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61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lang="en-GB" altLang="ko-KR" sz="1000" dirty="0" smtClean="0">
                          <a:effectLst/>
                        </a:rPr>
                        <a:t>Alternative process  for Gmail application (Tap on Gmail icon) removed as unit is a Bada device. Picture added showing</a:t>
                      </a:r>
                      <a:r>
                        <a:rPr lang="en-GB" altLang="ko-KR" sz="1000" baseline="0" dirty="0" smtClean="0">
                          <a:effectLst/>
                        </a:rPr>
                        <a:t> Sync schedule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Slide 62 </a:t>
                      </a:r>
                      <a:r>
                        <a:rPr kumimoji="0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– </a:t>
                      </a:r>
                      <a:r>
                        <a:rPr lang="en-GB" altLang="ko-KR" sz="1000" dirty="0" smtClean="0">
                          <a:effectLst/>
                          <a:ea typeface="굴림" pitchFamily="50" charset="-127"/>
                          <a:cs typeface="Arial" charset="0"/>
                        </a:rPr>
                        <a:t>E-mail Client sync setting </a:t>
                      </a:r>
                      <a:r>
                        <a:rPr lang="en-GB" altLang="ko-KR" sz="1000" b="1" i="1" dirty="0" smtClean="0">
                          <a:effectLst/>
                          <a:ea typeface="굴림" pitchFamily="50" charset="-127"/>
                          <a:cs typeface="Arial" charset="0"/>
                        </a:rPr>
                        <a:t>- t</a:t>
                      </a:r>
                      <a:r>
                        <a:rPr kumimoji="0" lang="en-GB" altLang="ko-K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ext regarding </a:t>
                      </a:r>
                      <a:r>
                        <a:rPr kumimoji="0" lang="en-GB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Google accounts added on </a:t>
                      </a:r>
                      <a:r>
                        <a:rPr lang="en-US" altLang="ko-KR" sz="1000" u="sng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Account and sync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are associated with not Email but Gmail (Google Mail) application </a:t>
                      </a:r>
                      <a:r>
                        <a:rPr lang="en-US" altLang="ko-KR" sz="1000" b="1" i="1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now Removed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– GT-S7250 is a Bada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 device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baseline="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Slide 67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- </a:t>
                      </a:r>
                      <a:r>
                        <a:rPr lang="en-US" altLang="ko-KR" sz="1000" dirty="0" smtClean="0">
                          <a:effectLst/>
                          <a:ea typeface="맑은 고딕" pitchFamily="50" charset="-127"/>
                          <a:cs typeface="Arial" charset="0"/>
                        </a:rPr>
                        <a:t>Other accounts  -  Steps for setting email accounts edited - </a:t>
                      </a:r>
                      <a:r>
                        <a:rPr lang="en-US" altLang="ko-KR" sz="1000" b="1" dirty="0" smtClean="0">
                          <a:effectLst/>
                          <a:ea typeface="HY각헤드라인B"/>
                          <a:cs typeface="HY각헤드라인B"/>
                        </a:rPr>
                        <a:t>To Set Up a POP or IMAP account , step 2 expanded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Slide 72 –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effectLst/>
                          <a:ea typeface="Arial Unicode MS" pitchFamily="50" charset="-127"/>
                          <a:cs typeface="Arial Unicode MS" pitchFamily="50" charset="-127"/>
                        </a:rPr>
                        <a:t>note added </a:t>
                      </a:r>
                      <a:r>
                        <a:rPr lang="en-GB" altLang="ko-KR" sz="1000" dirty="0" smtClean="0">
                          <a:solidFill>
                            <a:schemeClr val="tx1"/>
                          </a:solidFill>
                          <a:effectLst/>
                        </a:rPr>
                        <a:t>You cannot  assign  an image to a contact stored on the  SIM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000" b="1" dirty="0" smtClean="0">
                          <a:solidFill>
                            <a:schemeClr val="tx1"/>
                          </a:solidFill>
                          <a:effectLst/>
                        </a:rPr>
                        <a:t>Slide 73 </a:t>
                      </a:r>
                      <a:r>
                        <a:rPr lang="en-GB" altLang="ko-KR" sz="1000" dirty="0" smtClean="0">
                          <a:solidFill>
                            <a:schemeClr val="tx1"/>
                          </a:solidFill>
                          <a:effectLst/>
                        </a:rPr>
                        <a:t>– Picture and “Key” added for Contact</a:t>
                      </a:r>
                      <a:r>
                        <a:rPr lang="en-GB" altLang="ko-KR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shortcut menu feature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Slide 76 </a:t>
                      </a:r>
                      <a:r>
                        <a:rPr lang="en-GB" altLang="ko-KR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– additional notes added to final step and additional picture added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Slide 78</a:t>
                      </a:r>
                      <a:r>
                        <a:rPr lang="en-GB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 Off Message Alerts – step 4 expanded, additional picture added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Slide 85 </a:t>
                      </a:r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Memory slide re-worked around Memory available  feature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Remove Panels to the Idle Screen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072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Remove panels from the idle screen?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To remove panels from the idle screen follow the steps below: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Touch two points at same time and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pinch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 them together.</a:t>
            </a:r>
            <a:endParaRPr lang="en-US" altLang="ko-KR" dirty="0" smtClean="0">
              <a:ea typeface="굴림" pitchFamily="50" charset="-127"/>
              <a:cs typeface="Arial" charset="0"/>
            </a:endParaRP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Touch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Minus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icon.</a:t>
            </a:r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5D98AF6-81BE-46A3-8FEB-E6B1E95A3C92}" type="slidenum">
              <a:rPr lang="ko-KR" altLang="en-US" smtClean="0"/>
              <a:pPr>
                <a:defRPr/>
              </a:pPr>
              <a:t>20</a:t>
            </a:fld>
            <a:endParaRPr lang="ko-KR" altLang="en-US" smtClean="0"/>
          </a:p>
        </p:txBody>
      </p:sp>
      <p:pic>
        <p:nvPicPr>
          <p:cNvPr id="3072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2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오른쪽 화살표 16"/>
          <p:cNvSpPr/>
          <p:nvPr/>
        </p:nvSpPr>
        <p:spPr>
          <a:xfrm rot="2700000">
            <a:off x="257176" y="4079875"/>
            <a:ext cx="493712" cy="19208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00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 rot="13500000">
            <a:off x="985838" y="4791075"/>
            <a:ext cx="493712" cy="1920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0000FF"/>
              </a:solidFill>
              <a:ea typeface="굴림" pitchFamily="50" charset="-127"/>
              <a:cs typeface="Arial" pitchFamily="34" charset="0"/>
            </a:endParaRPr>
          </a:p>
        </p:txBody>
      </p:sp>
      <p:pic>
        <p:nvPicPr>
          <p:cNvPr id="3072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30" name="직사각형 36"/>
          <p:cNvSpPr>
            <a:spLocks noChangeArrowheads="1"/>
          </p:cNvSpPr>
          <p:nvPr/>
        </p:nvSpPr>
        <p:spPr bwMode="auto">
          <a:xfrm>
            <a:off x="2373313" y="4933950"/>
            <a:ext cx="222250" cy="2143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1" name="사각형 설명선 20"/>
          <p:cNvSpPr/>
          <p:nvPr/>
        </p:nvSpPr>
        <p:spPr bwMode="auto">
          <a:xfrm>
            <a:off x="2008188" y="4549775"/>
            <a:ext cx="642937" cy="217488"/>
          </a:xfrm>
          <a:prstGeom prst="wedgeRectCallout">
            <a:avLst>
              <a:gd name="adj1" fmla="val 22566"/>
              <a:gd name="adj2" fmla="val 11839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1586594" cy="2383809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357562"/>
            <a:ext cx="1603417" cy="2409826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57562"/>
            <a:ext cx="1571636" cy="2382066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Add a folder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174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How do I add a folder on my phone?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 To add a folder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Touch and hold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on the screen.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Add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folder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 icon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4. Folder will be added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solidFill>
                  <a:srgbClr val="FF0000"/>
                </a:solidFill>
                <a:ea typeface="HY각헤드라인B" pitchFamily="18" charset="-127"/>
                <a:cs typeface="Arial" charset="0"/>
              </a:rPr>
              <a:t>SEE NEXT SLIDE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8BB8C5-C245-4A91-9163-412C83B80443}" type="slidenum">
              <a:rPr lang="ko-KR" altLang="en-US" smtClean="0"/>
              <a:pPr>
                <a:defRPr/>
              </a:pPr>
              <a:t>21</a:t>
            </a:fld>
            <a:endParaRPr lang="ko-KR" altLang="en-US" smtClean="0"/>
          </a:p>
        </p:txBody>
      </p:sp>
      <p:sp>
        <p:nvSpPr>
          <p:cNvPr id="31750" name="직사각형 17"/>
          <p:cNvSpPr>
            <a:spLocks noChangeArrowheads="1"/>
          </p:cNvSpPr>
          <p:nvPr/>
        </p:nvSpPr>
        <p:spPr bwMode="auto">
          <a:xfrm>
            <a:off x="3160713" y="3621088"/>
            <a:ext cx="203200" cy="1873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31753" name="직사각형 17"/>
          <p:cNvSpPr>
            <a:spLocks noChangeArrowheads="1"/>
          </p:cNvSpPr>
          <p:nvPr/>
        </p:nvSpPr>
        <p:spPr bwMode="auto">
          <a:xfrm>
            <a:off x="4071934" y="3357562"/>
            <a:ext cx="288925" cy="32861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31757" name="직사각형 17"/>
          <p:cNvSpPr>
            <a:spLocks noChangeArrowheads="1"/>
          </p:cNvSpPr>
          <p:nvPr/>
        </p:nvSpPr>
        <p:spPr bwMode="auto">
          <a:xfrm>
            <a:off x="2786050" y="4857760"/>
            <a:ext cx="303212" cy="331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 dirty="0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2643174" y="6000768"/>
            <a:ext cx="642937" cy="350837"/>
          </a:xfrm>
          <a:prstGeom prst="wedgeRectCallout">
            <a:avLst>
              <a:gd name="adj1" fmla="val -6715"/>
              <a:gd name="adj2" fmla="val -28516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760" name="직사각형 36"/>
          <p:cNvSpPr>
            <a:spLocks noChangeArrowheads="1"/>
          </p:cNvSpPr>
          <p:nvPr/>
        </p:nvSpPr>
        <p:spPr bwMode="auto">
          <a:xfrm>
            <a:off x="1571604" y="5357826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928662" y="6143644"/>
            <a:ext cx="642938" cy="217488"/>
          </a:xfrm>
          <a:prstGeom prst="wedgeRectCallout">
            <a:avLst>
              <a:gd name="adj1" fmla="val 63430"/>
              <a:gd name="adj2" fmla="val -23600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3119438" y="3938588"/>
            <a:ext cx="642937" cy="217487"/>
          </a:xfrm>
          <a:prstGeom prst="wedgeRectCallout">
            <a:avLst>
              <a:gd name="adj1" fmla="val -21870"/>
              <a:gd name="adj2" fmla="val -10817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7"/>
          <a:srcRect b="82639"/>
          <a:stretch>
            <a:fillRect/>
          </a:stretch>
        </p:blipFill>
        <p:spPr bwMode="auto">
          <a:xfrm>
            <a:off x="3571868" y="1714488"/>
            <a:ext cx="4114800" cy="10715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24" name="Elbow Connector 23"/>
          <p:cNvCxnSpPr/>
          <p:nvPr/>
        </p:nvCxnSpPr>
        <p:spPr>
          <a:xfrm flipV="1">
            <a:off x="2214546" y="2143116"/>
            <a:ext cx="1714512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3357562"/>
            <a:ext cx="1601833" cy="2428892"/>
          </a:xfrm>
          <a:prstGeom prst="rect">
            <a:avLst/>
          </a:prstGeom>
          <a:noFill/>
        </p:spPr>
      </p:pic>
      <p:sp>
        <p:nvSpPr>
          <p:cNvPr id="29" name="직사각형 17"/>
          <p:cNvSpPr>
            <a:spLocks noChangeArrowheads="1"/>
          </p:cNvSpPr>
          <p:nvPr/>
        </p:nvSpPr>
        <p:spPr bwMode="auto">
          <a:xfrm>
            <a:off x="6858016" y="4286256"/>
            <a:ext cx="571504" cy="546101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/>
          <a:srcRect l="40728" t="36000" r="18544" b="39999"/>
          <a:stretch>
            <a:fillRect/>
          </a:stretch>
        </p:blipFill>
        <p:spPr bwMode="auto">
          <a:xfrm>
            <a:off x="4572000" y="1071546"/>
            <a:ext cx="1526987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429000"/>
            <a:ext cx="1589547" cy="2400301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1578614" cy="2381235"/>
          </a:xfrm>
          <a:prstGeom prst="rect">
            <a:avLst/>
          </a:prstGeom>
          <a:noFill/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29000"/>
            <a:ext cx="1586621" cy="2390759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9000"/>
            <a:ext cx="1589603" cy="2400285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429000"/>
            <a:ext cx="1601833" cy="24288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Add a folder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174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How do I add a folder on my phone?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 To add a folder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5. Touch and hold on an app you wish to add to a folder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6.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Drag the app to the folder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7. The app will now appear inside the folder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8. Tap on the Folder icon to open it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9. Tap in the area of the Folder name, and EDIT pop up box will appear where you can change the name.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    Tap on Save to save the new name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8BB8C5-C245-4A91-9163-412C83B80443}" type="slidenum">
              <a:rPr lang="ko-KR" altLang="en-US" smtClean="0"/>
              <a:pPr>
                <a:defRPr/>
              </a:pPr>
              <a:t>22</a:t>
            </a:fld>
            <a:endParaRPr lang="ko-KR" altLang="en-US" smtClean="0"/>
          </a:p>
        </p:txBody>
      </p:sp>
      <p:sp>
        <p:nvSpPr>
          <p:cNvPr id="31750" name="직사각형 17"/>
          <p:cNvSpPr>
            <a:spLocks noChangeArrowheads="1"/>
          </p:cNvSpPr>
          <p:nvPr/>
        </p:nvSpPr>
        <p:spPr bwMode="auto">
          <a:xfrm>
            <a:off x="7286644" y="4000504"/>
            <a:ext cx="785818" cy="214314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31757" name="직사각형 17"/>
          <p:cNvSpPr>
            <a:spLocks noChangeArrowheads="1"/>
          </p:cNvSpPr>
          <p:nvPr/>
        </p:nvSpPr>
        <p:spPr bwMode="auto">
          <a:xfrm>
            <a:off x="4500562" y="4286256"/>
            <a:ext cx="588964" cy="546101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6000760" y="4143380"/>
            <a:ext cx="928694" cy="571504"/>
          </a:xfrm>
          <a:prstGeom prst="wedgeRectCallout">
            <a:avLst>
              <a:gd name="adj1" fmla="val -23036"/>
              <a:gd name="adj2" fmla="val -928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10. Tap in this area to edit Folder name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760" name="직사각형 36"/>
          <p:cNvSpPr>
            <a:spLocks noChangeArrowheads="1"/>
          </p:cNvSpPr>
          <p:nvPr/>
        </p:nvSpPr>
        <p:spPr bwMode="auto">
          <a:xfrm>
            <a:off x="714348" y="3643314"/>
            <a:ext cx="500066" cy="500066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285720" y="4643446"/>
            <a:ext cx="857256" cy="500066"/>
          </a:xfrm>
          <a:prstGeom prst="wedgeRectCallout">
            <a:avLst>
              <a:gd name="adj1" fmla="val 18077"/>
              <a:gd name="adj2" fmla="val -19949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5.Tap and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4500562" y="5000636"/>
            <a:ext cx="642937" cy="217487"/>
          </a:xfrm>
          <a:prstGeom prst="wedgeRectCallout">
            <a:avLst>
              <a:gd name="adj1" fmla="val -21870"/>
              <a:gd name="adj2" fmla="val -10817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8.Tap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4" name="Elbow Connector 23"/>
          <p:cNvCxnSpPr/>
          <p:nvPr/>
        </p:nvCxnSpPr>
        <p:spPr>
          <a:xfrm flipV="1">
            <a:off x="3500430" y="1714488"/>
            <a:ext cx="1714512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36"/>
          <p:cNvSpPr>
            <a:spLocks noChangeArrowheads="1"/>
          </p:cNvSpPr>
          <p:nvPr/>
        </p:nvSpPr>
        <p:spPr bwMode="auto">
          <a:xfrm>
            <a:off x="2857488" y="4286256"/>
            <a:ext cx="785818" cy="64294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27" name="사각형 설명선 21"/>
          <p:cNvSpPr/>
          <p:nvPr/>
        </p:nvSpPr>
        <p:spPr bwMode="auto">
          <a:xfrm>
            <a:off x="2643174" y="5643578"/>
            <a:ext cx="857256" cy="500066"/>
          </a:xfrm>
          <a:prstGeom prst="wedgeRectCallout">
            <a:avLst>
              <a:gd name="adj1" fmla="val 18077"/>
              <a:gd name="adj2" fmla="val -19949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008" y="3786190"/>
            <a:ext cx="78581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ight Arrow 33"/>
          <p:cNvSpPr/>
          <p:nvPr/>
        </p:nvSpPr>
        <p:spPr>
          <a:xfrm>
            <a:off x="6858016" y="4071942"/>
            <a:ext cx="500066" cy="35719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5"/>
          <a:srcRect t="14940" b="52191"/>
          <a:stretch>
            <a:fillRect/>
          </a:stretch>
        </p:blipFill>
        <p:spPr bwMode="auto">
          <a:xfrm>
            <a:off x="6643702" y="1285860"/>
            <a:ext cx="2307812" cy="1143008"/>
          </a:xfrm>
          <a:prstGeom prst="rect">
            <a:avLst/>
          </a:prstGeom>
          <a:noFill/>
        </p:spPr>
      </p:pic>
      <p:cxnSp>
        <p:nvCxnSpPr>
          <p:cNvPr id="38" name="Elbow Connector 37"/>
          <p:cNvCxnSpPr/>
          <p:nvPr/>
        </p:nvCxnSpPr>
        <p:spPr>
          <a:xfrm rot="5400000" flipH="1" flipV="1">
            <a:off x="5893603" y="2178835"/>
            <a:ext cx="2214578" cy="1000132"/>
          </a:xfrm>
          <a:prstGeom prst="bentConnector3">
            <a:avLst>
              <a:gd name="adj1" fmla="val 3820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17"/>
          <p:cNvSpPr>
            <a:spLocks noChangeArrowheads="1"/>
          </p:cNvSpPr>
          <p:nvPr/>
        </p:nvSpPr>
        <p:spPr bwMode="auto">
          <a:xfrm>
            <a:off x="7439044" y="4429132"/>
            <a:ext cx="561980" cy="28575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41" name="Rectangle 40"/>
          <p:cNvSpPr/>
          <p:nvPr/>
        </p:nvSpPr>
        <p:spPr>
          <a:xfrm>
            <a:off x="6643702" y="6072206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sz="1400" b="1" dirty="0" smtClean="0">
                <a:solidFill>
                  <a:srgbClr val="FF0000"/>
                </a:solidFill>
                <a:ea typeface="HY각헤드라인B" pitchFamily="18" charset="-127"/>
                <a:cs typeface="Arial" charset="0"/>
              </a:rPr>
              <a:t>SEE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19898"/>
            <a:ext cx="1595891" cy="241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429000"/>
            <a:ext cx="1633638" cy="244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Add a folder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174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How do I add a folder on my phone?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 To add a folder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10. Once the folder has been  renamed , press the back (End) Key.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11. If you wish to open the app in the folder, tap on its icon.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12. The app will open.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      Use the Back key to return to the Applications Menu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8BB8C5-C245-4A91-9163-412C83B80443}" type="slidenum">
              <a:rPr lang="ko-KR" altLang="en-US" smtClean="0"/>
              <a:pPr>
                <a:defRPr/>
              </a:pPr>
              <a:t>23</a:t>
            </a:fld>
            <a:endParaRPr lang="ko-KR" altLang="en-US" smtClean="0"/>
          </a:p>
        </p:txBody>
      </p:sp>
      <p:pic>
        <p:nvPicPr>
          <p:cNvPr id="3175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357562"/>
            <a:ext cx="132715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1754" name="직사각형 36"/>
          <p:cNvSpPr>
            <a:spLocks noChangeArrowheads="1"/>
          </p:cNvSpPr>
          <p:nvPr/>
        </p:nvSpPr>
        <p:spPr bwMode="auto">
          <a:xfrm>
            <a:off x="4184641" y="5357812"/>
            <a:ext cx="280988" cy="204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3929058" y="5751512"/>
            <a:ext cx="915983" cy="392132"/>
          </a:xfrm>
          <a:prstGeom prst="wedgeRectCallout">
            <a:avLst>
              <a:gd name="adj1" fmla="val -9273"/>
              <a:gd name="adj2" fmla="val -10665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10.Press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1757" name="직사각형 17"/>
          <p:cNvSpPr>
            <a:spLocks noChangeArrowheads="1"/>
          </p:cNvSpPr>
          <p:nvPr/>
        </p:nvSpPr>
        <p:spPr bwMode="auto">
          <a:xfrm>
            <a:off x="5286380" y="3929066"/>
            <a:ext cx="500066" cy="571504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7429520" y="6000768"/>
            <a:ext cx="1143008" cy="565151"/>
          </a:xfrm>
          <a:prstGeom prst="wedgeRectCallout">
            <a:avLst>
              <a:gd name="adj1" fmla="val -16263"/>
              <a:gd name="adj2" fmla="val -25009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12.Application now open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5357818" y="4643446"/>
            <a:ext cx="785818" cy="285752"/>
          </a:xfrm>
          <a:prstGeom prst="wedgeRectCallout">
            <a:avLst>
              <a:gd name="adj1" fmla="val -21870"/>
              <a:gd name="adj2" fmla="val -154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500438"/>
            <a:ext cx="1593272" cy="2428892"/>
          </a:xfrm>
          <a:prstGeom prst="rect">
            <a:avLst/>
          </a:prstGeom>
          <a:noFill/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/>
          <a:srcRect t="14706" r="14809" b="52941"/>
          <a:stretch>
            <a:fillRect/>
          </a:stretch>
        </p:blipFill>
        <p:spPr bwMode="auto">
          <a:xfrm>
            <a:off x="642910" y="5286388"/>
            <a:ext cx="2097679" cy="121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35" name="Elbow Connector 34"/>
          <p:cNvCxnSpPr/>
          <p:nvPr/>
        </p:nvCxnSpPr>
        <p:spPr>
          <a:xfrm rot="16200000" flipV="1">
            <a:off x="607191" y="4464851"/>
            <a:ext cx="1214446" cy="2857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6215082"/>
            <a:ext cx="609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28596" y="3071810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Folder renamed</a:t>
            </a:r>
            <a:endParaRPr lang="en-GB" sz="1200" b="1" dirty="0"/>
          </a:p>
        </p:txBody>
      </p:sp>
      <p:sp>
        <p:nvSpPr>
          <p:cNvPr id="39" name="Right Arrow 38"/>
          <p:cNvSpPr/>
          <p:nvPr/>
        </p:nvSpPr>
        <p:spPr>
          <a:xfrm>
            <a:off x="6715140" y="4071942"/>
            <a:ext cx="642942" cy="85725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714620"/>
            <a:ext cx="2019222" cy="3058689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2025635" cy="303304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714620"/>
            <a:ext cx="2012810" cy="3039452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14620"/>
            <a:ext cx="2025636" cy="307151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Delete Folder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277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How do I use the Delete Folder on my phone?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 Delete folder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Menu and the tap on the folder you wish to delete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2. Tap and hold on the app stored in the folder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3. Drag the icon “out” of the folder area. Once the folder is empty the screen will change to the “Edit Menu” screen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4. Tap on the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Delete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icon of the folder. The app  that was in the folder will now appear on the Application screen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5. Press the Back (End) key to exit the edit view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E448F25-EFF8-4B06-9E16-AB241B3DB1F5}" type="slidenum">
              <a:rPr lang="ko-KR" altLang="en-US" smtClean="0"/>
              <a:pPr>
                <a:defRPr/>
              </a:pPr>
              <a:t>24</a:t>
            </a:fld>
            <a:endParaRPr lang="ko-KR" altLang="en-US" smtClean="0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1000100" y="5143512"/>
            <a:ext cx="642938" cy="217488"/>
          </a:xfrm>
          <a:prstGeom prst="wedgeRectCallout">
            <a:avLst>
              <a:gd name="adj1" fmla="val 30493"/>
              <a:gd name="adj2" fmla="val -30514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419938"/>
            <a:ext cx="428628" cy="2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357554" y="3071810"/>
            <a:ext cx="92869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사각형 설명선 21"/>
          <p:cNvSpPr/>
          <p:nvPr/>
        </p:nvSpPr>
        <p:spPr bwMode="auto">
          <a:xfrm>
            <a:off x="3000364" y="4286256"/>
            <a:ext cx="928694" cy="571504"/>
          </a:xfrm>
          <a:prstGeom prst="wedgeRectCallout">
            <a:avLst>
              <a:gd name="adj1" fmla="val 35182"/>
              <a:gd name="adj2" fmla="val -19086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 Tap and Hold and 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86512" y="3929066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사각형 설명선 21"/>
          <p:cNvSpPr/>
          <p:nvPr/>
        </p:nvSpPr>
        <p:spPr bwMode="auto">
          <a:xfrm>
            <a:off x="5500694" y="4929198"/>
            <a:ext cx="857256" cy="500066"/>
          </a:xfrm>
          <a:prstGeom prst="wedgeRectCallout">
            <a:avLst>
              <a:gd name="adj1" fmla="val 47034"/>
              <a:gd name="adj2" fmla="val -20537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 Tap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86776" y="2928934"/>
            <a:ext cx="642942" cy="7858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Elbow Connector 28"/>
          <p:cNvCxnSpPr/>
          <p:nvPr/>
        </p:nvCxnSpPr>
        <p:spPr>
          <a:xfrm>
            <a:off x="6715140" y="2285992"/>
            <a:ext cx="1643074" cy="785818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Move icon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379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How do I  Move an app icon on my phone?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 To move an app icon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Touch and hold desired icon.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Drag desired icon to a preferred location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Back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key.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92E2375-5673-4052-86E7-F4A19B536C41}" type="slidenum">
              <a:rPr lang="ko-KR" altLang="en-US" smtClean="0"/>
              <a:pPr>
                <a:defRPr/>
              </a:pPr>
              <a:t>25</a:t>
            </a:fld>
            <a:endParaRPr lang="ko-KR" altLang="en-US" smtClean="0"/>
          </a:p>
        </p:txBody>
      </p:sp>
      <p:pic>
        <p:nvPicPr>
          <p:cNvPr id="3379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8" name="직사각형 17"/>
          <p:cNvSpPr>
            <a:spLocks noChangeArrowheads="1"/>
          </p:cNvSpPr>
          <p:nvPr/>
        </p:nvSpPr>
        <p:spPr bwMode="auto">
          <a:xfrm>
            <a:off x="3776663" y="4062413"/>
            <a:ext cx="295275" cy="3460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3379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2350" y="3429000"/>
            <a:ext cx="1327150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800" name="직사각형 36"/>
          <p:cNvSpPr>
            <a:spLocks noChangeArrowheads="1"/>
          </p:cNvSpPr>
          <p:nvPr/>
        </p:nvSpPr>
        <p:spPr bwMode="auto">
          <a:xfrm>
            <a:off x="7000875" y="5429250"/>
            <a:ext cx="280988" cy="204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7018338" y="5822950"/>
            <a:ext cx="642937" cy="217488"/>
          </a:xfrm>
          <a:prstGeom prst="wedgeRectCallout">
            <a:avLst>
              <a:gd name="adj1" fmla="val -31457"/>
              <a:gd name="adj2" fmla="val -1325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380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803" name="직사각형 17"/>
          <p:cNvSpPr>
            <a:spLocks noChangeArrowheads="1"/>
          </p:cNvSpPr>
          <p:nvPr/>
        </p:nvSpPr>
        <p:spPr bwMode="auto">
          <a:xfrm>
            <a:off x="1727200" y="3786188"/>
            <a:ext cx="1179513" cy="6429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2132013" y="4584700"/>
            <a:ext cx="642937" cy="350838"/>
          </a:xfrm>
          <a:prstGeom prst="wedgeRectCallout">
            <a:avLst>
              <a:gd name="adj1" fmla="val -23036"/>
              <a:gd name="adj2" fmla="val -928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380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806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380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000" y="3757613"/>
            <a:ext cx="1082675" cy="1622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" name="사각형 설명선 19"/>
          <p:cNvSpPr/>
          <p:nvPr/>
        </p:nvSpPr>
        <p:spPr bwMode="auto">
          <a:xfrm>
            <a:off x="3748088" y="4552950"/>
            <a:ext cx="642937" cy="217488"/>
          </a:xfrm>
          <a:prstGeom prst="wedgeRectCallout">
            <a:avLst>
              <a:gd name="adj1" fmla="val -21870"/>
              <a:gd name="adj2" fmla="val -10817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 rot="8784738">
            <a:off x="3479800" y="4214813"/>
            <a:ext cx="357188" cy="21431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812" name="직사각형 17"/>
          <p:cNvSpPr>
            <a:spLocks noChangeArrowheads="1"/>
          </p:cNvSpPr>
          <p:nvPr/>
        </p:nvSpPr>
        <p:spPr bwMode="auto">
          <a:xfrm>
            <a:off x="5557838" y="4079875"/>
            <a:ext cx="295275" cy="3444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Folder Preview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4819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How do I use the Folder preview on my phone?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 Folder Preview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Select desired folder to see the apps moved there.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B6C8E82-F41F-4F06-8857-19AAEE42BA08}" type="slidenum">
              <a:rPr lang="ko-KR" altLang="en-US" smtClean="0"/>
              <a:pPr>
                <a:defRPr/>
              </a:pPr>
              <a:t>26</a:t>
            </a:fld>
            <a:endParaRPr lang="ko-KR" altLang="en-US" smtClean="0"/>
          </a:p>
        </p:txBody>
      </p:sp>
      <p:pic>
        <p:nvPicPr>
          <p:cNvPr id="3482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2" name="직사각형 17"/>
          <p:cNvSpPr>
            <a:spLocks noChangeArrowheads="1"/>
          </p:cNvSpPr>
          <p:nvPr/>
        </p:nvSpPr>
        <p:spPr bwMode="auto">
          <a:xfrm>
            <a:off x="3119438" y="3827463"/>
            <a:ext cx="1346200" cy="1358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34823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4" name="직사각형 17"/>
          <p:cNvSpPr>
            <a:spLocks noChangeArrowheads="1"/>
          </p:cNvSpPr>
          <p:nvPr/>
        </p:nvSpPr>
        <p:spPr bwMode="auto">
          <a:xfrm>
            <a:off x="2587625" y="4051300"/>
            <a:ext cx="312738" cy="3571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3482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6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2290763" y="4567238"/>
            <a:ext cx="642937" cy="217487"/>
          </a:xfrm>
          <a:prstGeom prst="wedgeRectCallout">
            <a:avLst>
              <a:gd name="adj1" fmla="val 20352"/>
              <a:gd name="adj2" fmla="val -12787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Folder Preview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584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How do I use the Folder preview on my phone?</a:t>
            </a:r>
          </a:p>
          <a:p>
            <a:pPr marL="342900" indent="-342900"/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 Folder Preview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follow the steps below:</a:t>
            </a:r>
          </a:p>
          <a:p>
            <a:pPr marL="342900" indent="-342900"/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Touch and hold desired folder.</a:t>
            </a:r>
          </a:p>
          <a:p>
            <a:pPr marL="342900" indent="-342900"/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Drag desired folder – the contents will be shown as a list on icons</a:t>
            </a:r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F0114FE-89E0-458B-9A9D-CD102DC701CC}" type="slidenum">
              <a:rPr lang="ko-KR" altLang="en-US" smtClean="0"/>
              <a:pPr>
                <a:defRPr/>
              </a:pPr>
              <a:t>27</a:t>
            </a:fld>
            <a:endParaRPr lang="ko-KR" altLang="en-US" smtClean="0"/>
          </a:p>
        </p:txBody>
      </p:sp>
      <p:pic>
        <p:nvPicPr>
          <p:cNvPr id="3584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584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7" name="직사각형 17"/>
          <p:cNvSpPr>
            <a:spLocks noChangeArrowheads="1"/>
          </p:cNvSpPr>
          <p:nvPr/>
        </p:nvSpPr>
        <p:spPr bwMode="auto">
          <a:xfrm>
            <a:off x="2659063" y="4071938"/>
            <a:ext cx="312737" cy="3571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3584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84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2362200" y="4587875"/>
            <a:ext cx="642938" cy="376238"/>
          </a:xfrm>
          <a:prstGeom prst="wedgeRectCallout">
            <a:avLst>
              <a:gd name="adj1" fmla="val 20352"/>
              <a:gd name="adj2" fmla="val -9180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852" name="직사각형 17"/>
          <p:cNvSpPr>
            <a:spLocks noChangeArrowheads="1"/>
          </p:cNvSpPr>
          <p:nvPr/>
        </p:nvSpPr>
        <p:spPr bwMode="auto">
          <a:xfrm>
            <a:off x="4148138" y="4084638"/>
            <a:ext cx="295275" cy="3444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783013" y="3752850"/>
            <a:ext cx="642937" cy="217488"/>
          </a:xfrm>
          <a:prstGeom prst="wedgeRectCallout">
            <a:avLst>
              <a:gd name="adj1" fmla="val 22574"/>
              <a:gd name="adj2" fmla="val 9547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 rot="5400000">
            <a:off x="4129088" y="4500562"/>
            <a:ext cx="357188" cy="21431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pic>
        <p:nvPicPr>
          <p:cNvPr id="3585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Change Wallpaper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277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굴림" pitchFamily="50" charset="-127"/>
              </a:rPr>
              <a:t>Q : How do I change the Wallpaper (screen saver) on my phone?</a:t>
            </a:r>
          </a:p>
          <a:p>
            <a:pPr>
              <a:buFont typeface="Arial" pitchFamily="34" charset="0"/>
              <a:buNone/>
              <a:defRPr/>
            </a:pPr>
            <a:endParaRPr lang="en-US" altLang="ko-KR" b="1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A : </a:t>
            </a:r>
            <a:r>
              <a:rPr lang="en-US" altLang="ko-KR" b="1" dirty="0" smtClean="0">
                <a:ea typeface="굴림" pitchFamily="50" charset="-127"/>
              </a:rPr>
              <a:t>To change the default wallpaper follow the steps below:</a:t>
            </a:r>
          </a:p>
          <a:p>
            <a:pPr>
              <a:buFont typeface="Arial" pitchFamily="34" charset="0"/>
              <a:buNone/>
              <a:defRPr/>
            </a:pPr>
            <a:endParaRPr lang="en-US" altLang="ko-KR" b="1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굴림" pitchFamily="50" charset="-127"/>
              </a:rPr>
              <a:t>  </a:t>
            </a:r>
            <a:r>
              <a:rPr lang="en-US" altLang="ko-KR" dirty="0" smtClean="0">
                <a:ea typeface="HY각헤드라인B"/>
                <a:cs typeface="HY각헤드라인B"/>
              </a:rPr>
              <a:t> 1. From the standby screen, tap </a:t>
            </a:r>
            <a:r>
              <a:rPr lang="en-US" altLang="ko-KR" b="1" dirty="0" smtClean="0">
                <a:ea typeface="HY각헤드라인B"/>
                <a:cs typeface="HY각헤드라인B"/>
              </a:rPr>
              <a:t>Menu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2. Select </a:t>
            </a:r>
            <a:r>
              <a:rPr lang="en-US" altLang="ko-KR" b="1" dirty="0" smtClean="0">
                <a:ea typeface="굴림" pitchFamily="50" charset="-127"/>
              </a:rPr>
              <a:t>Settings</a:t>
            </a:r>
            <a:r>
              <a:rPr lang="en-US" altLang="ko-KR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3. Select </a:t>
            </a:r>
            <a:r>
              <a:rPr lang="en-US" altLang="ko-KR" b="1" dirty="0" smtClean="0">
                <a:ea typeface="굴림" pitchFamily="50" charset="-127"/>
              </a:rPr>
              <a:t>Display</a:t>
            </a:r>
            <a:r>
              <a:rPr lang="en-US" altLang="ko-KR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4. Select </a:t>
            </a:r>
            <a:r>
              <a:rPr lang="en-US" altLang="ko-KR" b="1" dirty="0" smtClean="0">
                <a:ea typeface="굴림" pitchFamily="50" charset="-127"/>
              </a:rPr>
              <a:t>Wallpaper</a:t>
            </a:r>
            <a:r>
              <a:rPr lang="en-US" altLang="ko-KR" dirty="0" smtClean="0">
                <a:ea typeface="굴림" pitchFamily="50" charset="-127"/>
              </a:rPr>
              <a:t>.  (tap on Wallpaper or camera if more than one set of images is available)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5. Choose the desired wallpaper.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6. Select </a:t>
            </a:r>
            <a:r>
              <a:rPr lang="en-US" altLang="ko-KR" b="1" dirty="0" smtClean="0">
                <a:ea typeface="굴림" pitchFamily="50" charset="-127"/>
              </a:rPr>
              <a:t>Set</a:t>
            </a:r>
            <a:r>
              <a:rPr lang="en-US" altLang="ko-KR" dirty="0" smtClean="0">
                <a:ea typeface="굴림" pitchFamily="50" charset="-127"/>
              </a:rPr>
              <a:t>.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EEABD3D-F987-4D59-87A4-8E561536BC85}" type="slidenum">
              <a:rPr lang="ko-KR" altLang="en-US" smtClean="0"/>
              <a:pPr>
                <a:defRPr/>
              </a:pPr>
              <a:t>28</a:t>
            </a:fld>
            <a:endParaRPr lang="ko-KR" altLang="en-US" smtClean="0"/>
          </a:p>
        </p:txBody>
      </p:sp>
      <p:pic>
        <p:nvPicPr>
          <p:cNvPr id="3686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70" name="직사각형 36"/>
          <p:cNvSpPr>
            <a:spLocks noChangeArrowheads="1"/>
          </p:cNvSpPr>
          <p:nvPr/>
        </p:nvSpPr>
        <p:spPr bwMode="auto">
          <a:xfrm>
            <a:off x="4603750" y="4083050"/>
            <a:ext cx="1314450" cy="2206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3687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5" name="사각형 설명선 34"/>
          <p:cNvSpPr/>
          <p:nvPr/>
        </p:nvSpPr>
        <p:spPr bwMode="auto">
          <a:xfrm>
            <a:off x="4994275" y="4460875"/>
            <a:ext cx="690563" cy="217488"/>
          </a:xfrm>
          <a:prstGeom prst="wedgeRectCallout">
            <a:avLst>
              <a:gd name="adj1" fmla="val -22560"/>
              <a:gd name="adj2" fmla="val -11301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873" name="직사각형 36"/>
          <p:cNvSpPr>
            <a:spLocks noChangeArrowheads="1"/>
          </p:cNvSpPr>
          <p:nvPr/>
        </p:nvSpPr>
        <p:spPr bwMode="auto">
          <a:xfrm>
            <a:off x="6080125" y="3798888"/>
            <a:ext cx="1371600" cy="1566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6408738" y="5483225"/>
            <a:ext cx="688975" cy="217488"/>
          </a:xfrm>
          <a:prstGeom prst="wedgeRectCallout">
            <a:avLst>
              <a:gd name="adj1" fmla="val -21534"/>
              <a:gd name="adj2" fmla="val -1064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19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76" name="직사각형 36"/>
          <p:cNvSpPr>
            <a:spLocks noChangeArrowheads="1"/>
          </p:cNvSpPr>
          <p:nvPr/>
        </p:nvSpPr>
        <p:spPr bwMode="auto">
          <a:xfrm>
            <a:off x="7597775" y="5370513"/>
            <a:ext cx="379413" cy="2079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7653338" y="5014913"/>
            <a:ext cx="642937" cy="217487"/>
          </a:xfrm>
          <a:prstGeom prst="wedgeRectCallout">
            <a:avLst>
              <a:gd name="adj1" fmla="val -21534"/>
              <a:gd name="adj2" fmla="val 11187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687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79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688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82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6884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6885" name="직사각형 17"/>
          <p:cNvSpPr>
            <a:spLocks noChangeArrowheads="1"/>
          </p:cNvSpPr>
          <p:nvPr/>
        </p:nvSpPr>
        <p:spPr bwMode="auto">
          <a:xfrm>
            <a:off x="3095625" y="5408613"/>
            <a:ext cx="1355725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sz="900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3373438" y="5000625"/>
            <a:ext cx="698500" cy="217488"/>
          </a:xfrm>
          <a:prstGeom prst="wedgeRectCallout">
            <a:avLst>
              <a:gd name="adj1" fmla="val -21270"/>
              <a:gd name="adj2" fmla="val 13081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Change Font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7891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898525"/>
            <a:ext cx="8785225" cy="2243138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Can I change the Dialing Font style on my phone?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No, there are no configurable options available to change just the dialing font size alone on the handset. </a:t>
            </a: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      However, to change the menu font type which will also change the Dialing font follow the steps below:</a:t>
            </a: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        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Display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Font type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5. Choose the desired font type. (Only one shown here available – “Samsung Font” –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More Fonts may be available by tapping on more fonts where you will be automatically be redirected to Samsung Apps. Note – SIM card must be inserted for Samsung Apps to function.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There may be a fee for Fonts Subject to availability)</a:t>
            </a:r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30E60ED-2468-4153-81BF-DAD24091A435}" type="slidenum">
              <a:rPr lang="ko-KR" altLang="en-US" smtClean="0"/>
              <a:pPr>
                <a:defRPr/>
              </a:pPr>
              <a:t>29</a:t>
            </a:fld>
            <a:endParaRPr lang="ko-KR" altLang="en-US" smtClean="0"/>
          </a:p>
        </p:txBody>
      </p:sp>
      <p:pic>
        <p:nvPicPr>
          <p:cNvPr id="3789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73544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4073544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5" name="직사각형 17"/>
          <p:cNvSpPr>
            <a:spLocks noChangeArrowheads="1"/>
          </p:cNvSpPr>
          <p:nvPr/>
        </p:nvSpPr>
        <p:spPr bwMode="auto">
          <a:xfrm>
            <a:off x="4572000" y="5030807"/>
            <a:ext cx="1371600" cy="2317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7" name="사각형 설명선 16"/>
          <p:cNvSpPr/>
          <p:nvPr/>
        </p:nvSpPr>
        <p:spPr bwMode="auto">
          <a:xfrm>
            <a:off x="4876800" y="5441969"/>
            <a:ext cx="642938" cy="217488"/>
          </a:xfrm>
          <a:prstGeom prst="wedgeRectCallout">
            <a:avLst>
              <a:gd name="adj1" fmla="val -21933"/>
              <a:gd name="adj2" fmla="val -12567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897" name="직사각형 17"/>
          <p:cNvSpPr>
            <a:spLocks noChangeArrowheads="1"/>
          </p:cNvSpPr>
          <p:nvPr/>
        </p:nvSpPr>
        <p:spPr bwMode="auto">
          <a:xfrm>
            <a:off x="6080125" y="4371994"/>
            <a:ext cx="1371600" cy="2698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6523038" y="4781569"/>
            <a:ext cx="687387" cy="217488"/>
          </a:xfrm>
          <a:prstGeom prst="wedgeRectCallout">
            <a:avLst>
              <a:gd name="adj1" fmla="val -20760"/>
              <a:gd name="adj2" fmla="val -1159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789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073544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900" name="직사각형 17"/>
          <p:cNvSpPr>
            <a:spLocks noChangeArrowheads="1"/>
          </p:cNvSpPr>
          <p:nvPr/>
        </p:nvSpPr>
        <p:spPr bwMode="auto">
          <a:xfrm>
            <a:off x="2608263" y="5337194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2343150" y="4980007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790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073544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903" name="직사각형 36"/>
          <p:cNvSpPr>
            <a:spLocks noChangeArrowheads="1"/>
          </p:cNvSpPr>
          <p:nvPr/>
        </p:nvSpPr>
        <p:spPr bwMode="auto">
          <a:xfrm>
            <a:off x="1163638" y="5783282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873125" y="5416569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790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4073544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906" name="직사각형 17"/>
          <p:cNvSpPr>
            <a:spLocks noChangeArrowheads="1"/>
          </p:cNvSpPr>
          <p:nvPr/>
        </p:nvSpPr>
        <p:spPr bwMode="auto">
          <a:xfrm>
            <a:off x="3095625" y="5938857"/>
            <a:ext cx="1355725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3373438" y="5530869"/>
            <a:ext cx="698500" cy="217488"/>
          </a:xfrm>
          <a:prstGeom prst="wedgeRectCallout">
            <a:avLst>
              <a:gd name="adj1" fmla="val -21270"/>
              <a:gd name="adj2" fmla="val 13081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Revision History: This version replaces all previous versions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123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7B8FFE-0171-42B2-9EEF-8058C6A24034}" type="slidenum">
              <a:rPr lang="ko-KR" altLang="en-US" smtClean="0"/>
              <a:pPr>
                <a:defRPr/>
              </a:pPr>
              <a:t>3</a:t>
            </a:fld>
            <a:endParaRPr lang="ko-KR" altLang="en-US" smtClean="0"/>
          </a:p>
        </p:txBody>
      </p:sp>
      <p:graphicFrame>
        <p:nvGraphicFramePr>
          <p:cNvPr id="6" name="Group 54"/>
          <p:cNvGraphicFramePr>
            <a:graphicFrameLocks noGrp="1"/>
          </p:cNvGraphicFramePr>
          <p:nvPr/>
        </p:nvGraphicFramePr>
        <p:xfrm>
          <a:off x="214313" y="928688"/>
          <a:ext cx="8823645" cy="1432254"/>
        </p:xfrm>
        <a:graphic>
          <a:graphicData uri="http://schemas.openxmlformats.org/drawingml/2006/table">
            <a:tbl>
              <a:tblPr/>
              <a:tblGrid>
                <a:gridCol w="928694"/>
                <a:gridCol w="681351"/>
                <a:gridCol w="7213600"/>
              </a:tblGrid>
              <a:tr h="396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 Date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Version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Comments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</a:endParaRPr>
                    </a:p>
                  </a:txBody>
                  <a:tcPr marL="91438" marR="91438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0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Slide 91 added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with Text to speech settings listed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Slide 100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– additional text and picture added regarding Motions settings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Slide 106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added – showing how to obtain the Facebook app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Slide 109 / 110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맑은 고딕" pitchFamily="50" charset="-127"/>
                          <a:cs typeface="Arial" pitchFamily="34" charset="0"/>
                        </a:rPr>
                        <a:t>– Clear browser updated from what is saved on ANDROID device to what is saved on a Bada device</a:t>
                      </a:r>
                    </a:p>
                  </a:txBody>
                  <a:tcPr marT="45654" marB="456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Configure Backlight brightness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8915" name="내용 개체 틀 2"/>
          <p:cNvSpPr>
            <a:spLocks noGrp="1"/>
          </p:cNvSpPr>
          <p:nvPr>
            <p:ph sz="quarter" idx="13"/>
          </p:nvPr>
        </p:nvSpPr>
        <p:spPr>
          <a:xfrm>
            <a:off x="0" y="714356"/>
            <a:ext cx="8785225" cy="2314575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adjust the Contrast or Brightness on my phone?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A :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Although there are no configurable options available to change the contrast on the handset display, </a:t>
            </a: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      the display brightness can be changed.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     To adjust the brightness follow the steps below: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Display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  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4. Adjust Brightness by touching brightness icon,  to adjust move the bar from side to side.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Back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7004031-2292-49C1-8A4D-09B8D21382CC}" type="slidenum">
              <a:rPr lang="ko-KR" altLang="en-US" smtClean="0"/>
              <a:pPr>
                <a:defRPr/>
              </a:pPr>
              <a:t>30</a:t>
            </a:fld>
            <a:endParaRPr lang="ko-KR" altLang="en-US" smtClean="0"/>
          </a:p>
        </p:txBody>
      </p:sp>
      <p:pic>
        <p:nvPicPr>
          <p:cNvPr id="3891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18" name="직사각형 17"/>
          <p:cNvSpPr>
            <a:spLocks noChangeArrowheads="1"/>
          </p:cNvSpPr>
          <p:nvPr/>
        </p:nvSpPr>
        <p:spPr bwMode="auto">
          <a:xfrm>
            <a:off x="7223125" y="5403850"/>
            <a:ext cx="227013" cy="1936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6786563" y="5057775"/>
            <a:ext cx="642937" cy="217488"/>
          </a:xfrm>
          <a:prstGeom prst="wedgeRectCallout">
            <a:avLst>
              <a:gd name="adj1" fmla="val 22167"/>
              <a:gd name="adj2" fmla="val 10572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8920" name="TextBox 27"/>
          <p:cNvSpPr txBox="1">
            <a:spLocks noChangeArrowheads="1"/>
          </p:cNvSpPr>
          <p:nvPr/>
        </p:nvSpPr>
        <p:spPr bwMode="auto">
          <a:xfrm>
            <a:off x="166688" y="6269038"/>
            <a:ext cx="4360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1000" b="1" dirty="0">
                <a:solidFill>
                  <a:srgbClr val="0000FF"/>
                </a:solidFill>
              </a:rPr>
              <a:t>Note:</a:t>
            </a:r>
            <a:r>
              <a:rPr lang="en-GB" altLang="ko-KR" sz="1000" dirty="0">
                <a:solidFill>
                  <a:srgbClr val="0000FF"/>
                </a:solidFill>
              </a:rPr>
              <a:t> </a:t>
            </a:r>
          </a:p>
          <a:p>
            <a:r>
              <a:rPr lang="en-GB" altLang="ko-KR" sz="1000" dirty="0">
                <a:solidFill>
                  <a:srgbClr val="0000FF"/>
                </a:solidFill>
              </a:rPr>
              <a:t>increasing the Brightness setting will increase battery power consumption </a:t>
            </a:r>
          </a:p>
        </p:txBody>
      </p:sp>
      <p:pic>
        <p:nvPicPr>
          <p:cNvPr id="3892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22" name="직사각형 17"/>
          <p:cNvSpPr>
            <a:spLocks noChangeArrowheads="1"/>
          </p:cNvSpPr>
          <p:nvPr/>
        </p:nvSpPr>
        <p:spPr bwMode="auto">
          <a:xfrm>
            <a:off x="5402263" y="5018088"/>
            <a:ext cx="238125" cy="2667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5033963" y="4657725"/>
            <a:ext cx="687387" cy="217488"/>
          </a:xfrm>
          <a:prstGeom prst="wedgeRectCallout">
            <a:avLst>
              <a:gd name="adj1" fmla="val 21519"/>
              <a:gd name="adj2" fmla="val 11224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4.Adjust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5643563" y="5013325"/>
            <a:ext cx="287337" cy="1539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 rot="10800000">
            <a:off x="5108575" y="5013325"/>
            <a:ext cx="288925" cy="1539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3892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27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892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30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893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8933" name="직사각형 17"/>
          <p:cNvSpPr>
            <a:spLocks noChangeArrowheads="1"/>
          </p:cNvSpPr>
          <p:nvPr/>
        </p:nvSpPr>
        <p:spPr bwMode="auto">
          <a:xfrm>
            <a:off x="3095625" y="5408613"/>
            <a:ext cx="1355725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sz="900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3373438" y="5000625"/>
            <a:ext cx="698500" cy="217488"/>
          </a:xfrm>
          <a:prstGeom prst="wedgeRectCallout">
            <a:avLst>
              <a:gd name="adj1" fmla="val -21270"/>
              <a:gd name="adj2" fmla="val 13081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Configure Backlight time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686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configure the backlight on my phone to stay on longer?</a:t>
            </a:r>
          </a:p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 </a:t>
            </a:r>
          </a:p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A : To configure the backlight on my phone to stay on longer follow the steps below: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Display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      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4. Scroll down the screen &amp;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Backlight time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5. Choose desired screen timeout.   </a:t>
            </a:r>
          </a:p>
          <a:p>
            <a:pPr>
              <a:defRPr/>
            </a:pPr>
            <a:r>
              <a:rPr lang="en-US" altLang="ko-KR" dirty="0" smtClean="0">
                <a:ea typeface="바탕" pitchFamily="18" charset="-127"/>
                <a:cs typeface="Arial" charset="0"/>
              </a:rPr>
              <a:t>      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Highlight the time length, by checking from the following options:</a:t>
            </a:r>
          </a:p>
          <a:p>
            <a:pPr>
              <a:defRPr/>
            </a:pPr>
            <a:r>
              <a:rPr lang="en-US" altLang="ko-KR" dirty="0" smtClean="0">
                <a:ea typeface="바탕" pitchFamily="18" charset="-127"/>
                <a:cs typeface="Arial" charset="0"/>
              </a:rPr>
              <a:t>          ▪ 15 seconds    ▪ 30 seconds    ▪ 1 minute    ▪ 3 minutes    ▪ 10 minutes</a:t>
            </a:r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F5E7E2B-7FE1-4884-9DA7-F66EA2828833}" type="slidenum">
              <a:rPr lang="ko-KR" altLang="en-US" smtClean="0"/>
              <a:pPr>
                <a:defRPr/>
              </a:pPr>
              <a:t>31</a:t>
            </a:fld>
            <a:endParaRPr lang="ko-KR" altLang="en-US" smtClean="0"/>
          </a:p>
        </p:txBody>
      </p:sp>
      <p:sp>
        <p:nvSpPr>
          <p:cNvPr id="39941" name="직사각형 4"/>
          <p:cNvSpPr>
            <a:spLocks noChangeArrowheads="1"/>
          </p:cNvSpPr>
          <p:nvPr/>
        </p:nvSpPr>
        <p:spPr bwMode="auto">
          <a:xfrm>
            <a:off x="168275" y="6221413"/>
            <a:ext cx="8796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b="1" dirty="0">
                <a:solidFill>
                  <a:srgbClr val="0000CC"/>
                </a:solidFill>
                <a:ea typeface="Arial Unicode MS" pitchFamily="50" charset="-127"/>
                <a:cs typeface="Arial Unicode MS" pitchFamily="50" charset="-127"/>
              </a:rPr>
              <a:t>Note:</a:t>
            </a:r>
          </a:p>
          <a:p>
            <a:r>
              <a:rPr lang="en-GB" altLang="ko-KR" sz="1000" dirty="0">
                <a:solidFill>
                  <a:srgbClr val="0000CC"/>
                </a:solidFill>
              </a:rPr>
              <a:t>Increasing the display backlight time will reduce battery standby time.</a:t>
            </a:r>
          </a:p>
        </p:txBody>
      </p:sp>
      <p:pic>
        <p:nvPicPr>
          <p:cNvPr id="39942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43" name="직사각형 18"/>
          <p:cNvSpPr>
            <a:spLocks noChangeArrowheads="1"/>
          </p:cNvSpPr>
          <p:nvPr/>
        </p:nvSpPr>
        <p:spPr bwMode="auto">
          <a:xfrm>
            <a:off x="6080125" y="3841750"/>
            <a:ext cx="1371600" cy="11064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6543675" y="5100638"/>
            <a:ext cx="685800" cy="217487"/>
          </a:xfrm>
          <a:prstGeom prst="wedgeRectCallout">
            <a:avLst>
              <a:gd name="adj1" fmla="val -20760"/>
              <a:gd name="adj2" fmla="val -1159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994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46" name="직사각형 17"/>
          <p:cNvSpPr>
            <a:spLocks noChangeArrowheads="1"/>
          </p:cNvSpPr>
          <p:nvPr/>
        </p:nvSpPr>
        <p:spPr bwMode="auto">
          <a:xfrm>
            <a:off x="4572000" y="4713288"/>
            <a:ext cx="1371600" cy="2000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4876800" y="5092700"/>
            <a:ext cx="642938" cy="217488"/>
          </a:xfrm>
          <a:prstGeom prst="wedgeRectCallout">
            <a:avLst>
              <a:gd name="adj1" fmla="val -21933"/>
              <a:gd name="adj2" fmla="val -12567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994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49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9951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52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9954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55" name="직사각형 17"/>
          <p:cNvSpPr>
            <a:spLocks noChangeArrowheads="1"/>
          </p:cNvSpPr>
          <p:nvPr/>
        </p:nvSpPr>
        <p:spPr bwMode="auto">
          <a:xfrm>
            <a:off x="3095625" y="5408613"/>
            <a:ext cx="1355725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sz="900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3373438" y="5000625"/>
            <a:ext cx="698500" cy="217488"/>
          </a:xfrm>
          <a:prstGeom prst="wedgeRectCallout">
            <a:avLst>
              <a:gd name="adj1" fmla="val -21270"/>
              <a:gd name="adj2" fmla="val 13081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Display &amp; Camera: 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Thumbnail View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096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Is there a Thumbnail View mode on my Home or Menu Screen? </a:t>
            </a:r>
          </a:p>
          <a:p>
            <a:pPr eaLnBrk="1" hangingPunct="1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Can I see all Icons in Home or Menu Screen at same time?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eaLnBrk="1" hangingPunct="1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eaLnBrk="1" hangingPunct="1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A : Yes . If you want to Thumbnail view of home screen, please touch two points at same time and “pinch” them</a:t>
            </a:r>
          </a:p>
          <a:p>
            <a:pPr eaLnBrk="1" hangingPunct="1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together.</a:t>
            </a:r>
          </a:p>
          <a:p>
            <a:pPr eaLnBrk="1" hangingPunct="1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eaLnBrk="1" hangingPunct="1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Press the Back (End) key to return to normal view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2C11C02-F3D2-49BF-A5C5-F63E51B9DBDC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  <p:pic>
        <p:nvPicPr>
          <p:cNvPr id="4096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8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오른쪽 화살표 16"/>
          <p:cNvSpPr/>
          <p:nvPr/>
        </p:nvSpPr>
        <p:spPr>
          <a:xfrm rot="2700000">
            <a:off x="257176" y="4079875"/>
            <a:ext cx="493712" cy="19208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18" name="오른쪽 화살표 17"/>
          <p:cNvSpPr/>
          <p:nvPr/>
        </p:nvSpPr>
        <p:spPr>
          <a:xfrm rot="13500000">
            <a:off x="985838" y="4791075"/>
            <a:ext cx="493712" cy="1920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40971" name="TextBox 29"/>
          <p:cNvSpPr txBox="1">
            <a:spLocks noChangeArrowheads="1"/>
          </p:cNvSpPr>
          <p:nvPr/>
        </p:nvSpPr>
        <p:spPr bwMode="auto">
          <a:xfrm>
            <a:off x="1047750" y="3182938"/>
            <a:ext cx="1087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1" dirty="0">
                <a:ea typeface="HY각헤드라인B" pitchFamily="18" charset="-127"/>
              </a:rPr>
              <a:t>-Home Screen-</a:t>
            </a:r>
            <a:endParaRPr lang="ko-KR" altLang="en-US" sz="1000" b="1">
              <a:ea typeface="HY각헤드라인B" pitchFamily="18" charset="-127"/>
            </a:endParaRPr>
          </a:p>
        </p:txBody>
      </p:sp>
      <p:sp>
        <p:nvSpPr>
          <p:cNvPr id="40972" name="TextBox 30"/>
          <p:cNvSpPr txBox="1">
            <a:spLocks noChangeArrowheads="1"/>
          </p:cNvSpPr>
          <p:nvPr/>
        </p:nvSpPr>
        <p:spPr bwMode="auto">
          <a:xfrm>
            <a:off x="4532313" y="3182938"/>
            <a:ext cx="10652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000" b="1" dirty="0">
                <a:ea typeface="HY각헤드라인B" pitchFamily="18" charset="-127"/>
              </a:rPr>
              <a:t>-Menu Screen-</a:t>
            </a:r>
            <a:endParaRPr lang="ko-KR" altLang="en-US" sz="1000" b="1">
              <a:ea typeface="HY각헤드라인B" pitchFamily="18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 rot="2700000">
            <a:off x="3695701" y="4079875"/>
            <a:ext cx="493712" cy="19208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22" name="오른쪽 화살표 21"/>
          <p:cNvSpPr/>
          <p:nvPr/>
        </p:nvSpPr>
        <p:spPr>
          <a:xfrm rot="13500000">
            <a:off x="4424363" y="4791075"/>
            <a:ext cx="493712" cy="1920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pitchFamily="34" charset="0"/>
            </a:endParaRPr>
          </a:p>
        </p:txBody>
      </p:sp>
      <p:sp>
        <p:nvSpPr>
          <p:cNvPr id="40975" name="직사각형 1"/>
          <p:cNvSpPr>
            <a:spLocks noChangeArrowheads="1"/>
          </p:cNvSpPr>
          <p:nvPr/>
        </p:nvSpPr>
        <p:spPr bwMode="auto">
          <a:xfrm>
            <a:off x="179388" y="6115050"/>
            <a:ext cx="8785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CC"/>
                </a:solidFill>
                <a:ea typeface="HY각헤드라인B" pitchFamily="18" charset="-127"/>
              </a:rPr>
              <a:t>Thumbnail : </a:t>
            </a:r>
          </a:p>
          <a:p>
            <a:r>
              <a:rPr lang="en-US" altLang="ko-KR" sz="1000" dirty="0">
                <a:solidFill>
                  <a:srgbClr val="0000CC"/>
                </a:solidFill>
                <a:ea typeface="HY각헤드라인B" pitchFamily="18" charset="-127"/>
              </a:rPr>
              <a:t>Thumbnails are reduced-size versions of pictures, used to help in recognizing and organizing them, </a:t>
            </a:r>
          </a:p>
          <a:p>
            <a:r>
              <a:rPr lang="en-US" altLang="ko-KR" sz="1000" dirty="0">
                <a:solidFill>
                  <a:srgbClr val="0000CC"/>
                </a:solidFill>
                <a:ea typeface="HY각헤드라인B" pitchFamily="18" charset="-127"/>
              </a:rPr>
              <a:t>serving the same role for images as a normal text index does for words .</a:t>
            </a:r>
            <a:endParaRPr lang="ko-KR" altLang="en-US" sz="1000">
              <a:solidFill>
                <a:srgbClr val="0000CC"/>
              </a:solidFill>
              <a:ea typeface="HY각헤드라인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Camera Files Storage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608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 pitchFamily="18" charset="-127"/>
              </a:rPr>
              <a:t>Q : Where are the Pictures and Videos that  I have taken saved, by default , on the device?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b="1" dirty="0" smtClean="0">
              <a:ea typeface="HY각헤드라인B" pitchFamily="18" charset="-127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b="1" dirty="0" smtClean="0">
                <a:ea typeface="HY각헤드라인B" pitchFamily="18" charset="-127"/>
              </a:rPr>
              <a:t> The phone by default will store pictures and videos to the onboard memory.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b="1" dirty="0" smtClean="0">
              <a:ea typeface="HY각헤드라인B" pitchFamily="18" charset="-127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 pitchFamily="18" charset="-127"/>
              </a:rPr>
              <a:t>       Media captured / recorded can be found following the steps below :</a:t>
            </a:r>
            <a:r>
              <a:rPr lang="en-US" altLang="ko-KR" dirty="0" smtClean="0">
                <a:ea typeface="HY각헤드라인B" pitchFamily="18" charset="-127"/>
              </a:rPr>
              <a:t>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 pitchFamily="18" charset="-127"/>
              </a:rPr>
              <a:t>  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 pitchFamily="18" charset="-127"/>
              </a:rPr>
              <a:t>   1. </a:t>
            </a:r>
            <a:r>
              <a:rPr lang="en-GB" altLang="ko-KR" dirty="0" smtClean="0">
                <a:ea typeface="HY각헤드라인B" pitchFamily="18" charset="-127"/>
              </a:rPr>
              <a:t>From the standby screen, tap Menu</a:t>
            </a:r>
            <a:r>
              <a:rPr lang="en-US" altLang="ko-KR" dirty="0" smtClean="0">
                <a:ea typeface="HY각헤드라인B" pitchFamily="18" charset="-127"/>
              </a:rPr>
              <a:t>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 pitchFamily="18" charset="-127"/>
              </a:rPr>
              <a:t>   2. Select </a:t>
            </a:r>
            <a:r>
              <a:rPr lang="en-US" altLang="ko-KR" b="1" dirty="0" smtClean="0">
                <a:ea typeface="HY각헤드라인B" pitchFamily="18" charset="-127"/>
              </a:rPr>
              <a:t>My Files</a:t>
            </a:r>
            <a:r>
              <a:rPr lang="en-US" altLang="ko-KR" dirty="0" smtClean="0">
                <a:ea typeface="HY각헤드라인B" pitchFamily="18" charset="-127"/>
              </a:rPr>
              <a:t>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 pitchFamily="18" charset="-127"/>
              </a:rPr>
              <a:t>   3. Select </a:t>
            </a:r>
            <a:r>
              <a:rPr lang="en-US" altLang="ko-KR" b="1" dirty="0" smtClean="0">
                <a:ea typeface="HY각헤드라인B" pitchFamily="18" charset="-127"/>
              </a:rPr>
              <a:t>Images</a:t>
            </a:r>
            <a:r>
              <a:rPr lang="en-US" altLang="ko-KR" dirty="0" smtClean="0">
                <a:ea typeface="HY각헤드라인B" pitchFamily="18" charset="-127"/>
              </a:rPr>
              <a:t>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HY각헤드라인B" pitchFamily="18" charset="-127"/>
              </a:rPr>
              <a:t>   4. Select </a:t>
            </a:r>
            <a:r>
              <a:rPr lang="en-US" altLang="ko-KR" b="1" dirty="0" smtClean="0">
                <a:ea typeface="HY각헤드라인B" pitchFamily="18" charset="-127"/>
              </a:rPr>
              <a:t>Camera</a:t>
            </a:r>
            <a:r>
              <a:rPr lang="en-US" altLang="ko-KR" dirty="0" smtClean="0">
                <a:ea typeface="HY각헤드라인B" pitchFamily="18" charset="-127"/>
              </a:rPr>
              <a:t>.</a:t>
            </a:r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8FF639-FABC-4AAD-B4F0-BC043A574F9E}" type="slidenum">
              <a:rPr lang="ko-KR" altLang="en-US" smtClean="0"/>
              <a:pPr>
                <a:defRPr/>
              </a:pPr>
              <a:t>33</a:t>
            </a:fld>
            <a:endParaRPr lang="ko-KR" altLang="en-US" smtClean="0"/>
          </a:p>
        </p:txBody>
      </p:sp>
      <p:pic>
        <p:nvPicPr>
          <p:cNvPr id="4198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9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99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92" name="직사각형 17"/>
          <p:cNvSpPr>
            <a:spLocks noChangeArrowheads="1"/>
          </p:cNvSpPr>
          <p:nvPr/>
        </p:nvSpPr>
        <p:spPr bwMode="auto">
          <a:xfrm>
            <a:off x="6080125" y="3798888"/>
            <a:ext cx="1371600" cy="4619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41993" name="직사각형 17"/>
          <p:cNvSpPr>
            <a:spLocks noChangeArrowheads="1"/>
          </p:cNvSpPr>
          <p:nvPr/>
        </p:nvSpPr>
        <p:spPr bwMode="auto">
          <a:xfrm>
            <a:off x="3092450" y="3994150"/>
            <a:ext cx="1371600" cy="2762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384550" y="4419600"/>
            <a:ext cx="642938" cy="217488"/>
          </a:xfrm>
          <a:prstGeom prst="wedgeRectCallout">
            <a:avLst>
              <a:gd name="adj1" fmla="val -18626"/>
              <a:gd name="adj2" fmla="val -11589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1995" name="직사각형 17"/>
          <p:cNvSpPr>
            <a:spLocks noChangeArrowheads="1"/>
          </p:cNvSpPr>
          <p:nvPr/>
        </p:nvSpPr>
        <p:spPr bwMode="auto">
          <a:xfrm>
            <a:off x="4572000" y="4014788"/>
            <a:ext cx="1371600" cy="2762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4921250" y="4435475"/>
            <a:ext cx="642938" cy="217488"/>
          </a:xfrm>
          <a:prstGeom prst="wedgeRectCallout">
            <a:avLst>
              <a:gd name="adj1" fmla="val -19728"/>
              <a:gd name="adj2" fmla="val -1159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199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998" name="직사각형 17"/>
          <p:cNvSpPr>
            <a:spLocks noChangeArrowheads="1"/>
          </p:cNvSpPr>
          <p:nvPr/>
        </p:nvSpPr>
        <p:spPr bwMode="auto">
          <a:xfrm>
            <a:off x="2614613" y="3703638"/>
            <a:ext cx="388937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2328863" y="4279900"/>
            <a:ext cx="642937" cy="217488"/>
          </a:xfrm>
          <a:prstGeom prst="wedgeRectCallout">
            <a:avLst>
              <a:gd name="adj1" fmla="val 21065"/>
              <a:gd name="adj2" fmla="val -11264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2000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001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Keyboard Text entry method setting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3584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change Text Input Mode on my device?</a:t>
            </a:r>
          </a:p>
          <a:p>
            <a:pPr>
              <a:defRPr/>
            </a:pPr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A : To change text input modes follow the steps below:</a:t>
            </a:r>
          </a:p>
          <a:p>
            <a:pPr>
              <a:defRPr/>
            </a:pPr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 </a:t>
            </a:r>
            <a:r>
              <a:rPr lang="en-US" altLang="ko-KR" dirty="0" smtClean="0">
                <a:ea typeface="HY각헤드라인B"/>
                <a:cs typeface="HY각헤드라인B"/>
              </a:rPr>
              <a:t>1. From the standby screen, tap </a:t>
            </a:r>
            <a:r>
              <a:rPr lang="en-US" altLang="ko-KR" b="1" dirty="0" smtClean="0">
                <a:ea typeface="HY각헤드라인B"/>
                <a:cs typeface="HY각헤드라인B"/>
              </a:rPr>
              <a:t>Menu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2.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Settings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General, and 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endParaRPr lang="en-US" altLang="ko-KR" dirty="0" smtClean="0">
              <a:ea typeface="HY각헤드라인B"/>
              <a:cs typeface="HY각헤드라인B"/>
            </a:endParaRP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4.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Language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5.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Keyboard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HY각헤드라인B"/>
                <a:cs typeface="HY각헤드라인B"/>
              </a:rPr>
              <a:t>    6. Select </a:t>
            </a:r>
            <a:r>
              <a:rPr lang="en-US" altLang="ko-KR" b="1" dirty="0" smtClean="0">
                <a:ea typeface="HY각헤드라인B"/>
                <a:cs typeface="HY각헤드라인B"/>
              </a:rPr>
              <a:t>Other</a:t>
            </a:r>
            <a:r>
              <a:rPr lang="en-US" altLang="ko-KR" dirty="0" smtClean="0">
                <a:ea typeface="HY각헤드라인B"/>
                <a:cs typeface="HY각헤드라인B"/>
              </a:rPr>
              <a:t>.</a:t>
            </a:r>
            <a:endParaRPr lang="en-US" altLang="ko-KR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C52BA37-D7CC-4A03-8D20-71F3FF9A28FF}" type="slidenum">
              <a:rPr lang="ko-KR" altLang="en-US" smtClean="0"/>
              <a:pPr>
                <a:defRPr/>
              </a:pPr>
              <a:t>34</a:t>
            </a:fld>
            <a:endParaRPr lang="ko-KR" altLang="en-US" smtClean="0"/>
          </a:p>
        </p:txBody>
      </p:sp>
      <p:pic>
        <p:nvPicPr>
          <p:cNvPr id="430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1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5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301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18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302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21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3023" name="직사각형 17"/>
          <p:cNvSpPr>
            <a:spLocks noChangeArrowheads="1"/>
          </p:cNvSpPr>
          <p:nvPr/>
        </p:nvSpPr>
        <p:spPr bwMode="auto">
          <a:xfrm>
            <a:off x="4584700" y="4040188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4862513" y="3643313"/>
            <a:ext cx="698500" cy="217487"/>
          </a:xfrm>
          <a:prstGeom prst="wedgeRectCallout">
            <a:avLst>
              <a:gd name="adj1" fmla="val -19241"/>
              <a:gd name="adj2" fmla="val 1210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302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95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3026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996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027" name="직사각형 17"/>
          <p:cNvSpPr>
            <a:spLocks noChangeArrowheads="1"/>
          </p:cNvSpPr>
          <p:nvPr/>
        </p:nvSpPr>
        <p:spPr bwMode="auto">
          <a:xfrm>
            <a:off x="6059488" y="4065588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6338888" y="3668713"/>
            <a:ext cx="698500" cy="217487"/>
          </a:xfrm>
          <a:prstGeom prst="wedgeRectCallout">
            <a:avLst>
              <a:gd name="adj1" fmla="val -19241"/>
              <a:gd name="adj2" fmla="val 1210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3029" name="직사각형 17"/>
          <p:cNvSpPr>
            <a:spLocks noChangeArrowheads="1"/>
          </p:cNvSpPr>
          <p:nvPr/>
        </p:nvSpPr>
        <p:spPr bwMode="auto">
          <a:xfrm>
            <a:off x="8612188" y="3875088"/>
            <a:ext cx="2508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39" name="사각형 설명선 38"/>
          <p:cNvSpPr/>
          <p:nvPr/>
        </p:nvSpPr>
        <p:spPr bwMode="auto">
          <a:xfrm>
            <a:off x="8215313" y="4214813"/>
            <a:ext cx="698500" cy="217487"/>
          </a:xfrm>
          <a:prstGeom prst="wedgeRectCallout">
            <a:avLst>
              <a:gd name="adj1" fmla="val 21351"/>
              <a:gd name="adj2" fmla="val -1103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Display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&amp;</a:t>
            </a: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 Camera: Keyboard Text entry method setting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403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change Text Input Mode  on my device?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A : To change text input modes follow the steps below: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 7.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Keyboard type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 8. Choose the desired type.</a:t>
            </a:r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D80990F-88A1-4598-A574-E8E9B02056DA}" type="slidenum">
              <a:rPr lang="ko-KR" altLang="en-US" smtClean="0"/>
              <a:pPr>
                <a:defRPr/>
              </a:pPr>
              <a:t>35</a:t>
            </a:fld>
            <a:endParaRPr lang="ko-KR" altLang="en-US" smtClean="0"/>
          </a:p>
        </p:txBody>
      </p:sp>
      <p:pic>
        <p:nvPicPr>
          <p:cNvPr id="4403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8" name="직사각형 17"/>
          <p:cNvSpPr>
            <a:spLocks noChangeArrowheads="1"/>
          </p:cNvSpPr>
          <p:nvPr/>
        </p:nvSpPr>
        <p:spPr bwMode="auto">
          <a:xfrm>
            <a:off x="1628775" y="3827463"/>
            <a:ext cx="1355725" cy="9223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2100263" y="4873625"/>
            <a:ext cx="720725" cy="217488"/>
          </a:xfrm>
          <a:prstGeom prst="wedgeRectCallout">
            <a:avLst>
              <a:gd name="adj1" fmla="val -23036"/>
              <a:gd name="adj2" fmla="val -1028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8.Choose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404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41" name="직사각형 36"/>
          <p:cNvSpPr>
            <a:spLocks noChangeArrowheads="1"/>
          </p:cNvSpPr>
          <p:nvPr/>
        </p:nvSpPr>
        <p:spPr bwMode="auto">
          <a:xfrm>
            <a:off x="174625" y="4084638"/>
            <a:ext cx="1314450" cy="2174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622300" y="4451350"/>
            <a:ext cx="642938" cy="217488"/>
          </a:xfrm>
          <a:prstGeom prst="wedgeRectCallout">
            <a:avLst>
              <a:gd name="adj1" fmla="val -21534"/>
              <a:gd name="adj2" fmla="val -11626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785926"/>
            <a:ext cx="3000396" cy="45005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3" name="Elbow Connector 12"/>
          <p:cNvCxnSpPr/>
          <p:nvPr/>
        </p:nvCxnSpPr>
        <p:spPr>
          <a:xfrm>
            <a:off x="2428860" y="2071678"/>
            <a:ext cx="1285884" cy="12144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071810"/>
            <a:ext cx="2095515" cy="31432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7" name="Elbow Connector 16"/>
          <p:cNvCxnSpPr/>
          <p:nvPr/>
        </p:nvCxnSpPr>
        <p:spPr>
          <a:xfrm rot="16200000" flipH="1">
            <a:off x="6215074" y="3214686"/>
            <a:ext cx="714380" cy="571504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4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BB62354-9AF3-419C-A446-1C7D20E83609}" type="slidenum">
              <a:rPr lang="ko-KR" altLang="en-US" smtClean="0"/>
              <a:pPr>
                <a:defRPr/>
              </a:pPr>
              <a:t>36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1517650" y="2857500"/>
            <a:ext cx="63404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Network &amp; Radio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Network &amp; Radio: Setting Roaming Option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608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configure the Data Roaming Settings on my device?</a:t>
            </a:r>
          </a:p>
          <a:p>
            <a:endParaRPr lang="en-US" altLang="ko-KR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To configure the Data Roaming Settings follow the steps below: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Network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4. Check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Data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roaming – drag icon to the Right to enable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C978556-7935-4E29-8EE7-B132C7DCAE9E}" type="slidenum">
              <a:rPr lang="ko-KR" altLang="en-US" smtClean="0"/>
              <a:pPr>
                <a:defRPr/>
              </a:pPr>
              <a:t>37</a:t>
            </a:fld>
            <a:endParaRPr lang="ko-KR" altLang="en-US" smtClean="0"/>
          </a:p>
        </p:txBody>
      </p:sp>
      <p:pic>
        <p:nvPicPr>
          <p:cNvPr id="4608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608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6087" name="직사각형 17"/>
          <p:cNvSpPr>
            <a:spLocks noChangeArrowheads="1"/>
          </p:cNvSpPr>
          <p:nvPr/>
        </p:nvSpPr>
        <p:spPr bwMode="auto">
          <a:xfrm>
            <a:off x="3092450" y="4286250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363913" y="4657725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6089" name="직사각형 14"/>
          <p:cNvSpPr>
            <a:spLocks noChangeArrowheads="1"/>
          </p:cNvSpPr>
          <p:nvPr/>
        </p:nvSpPr>
        <p:spPr bwMode="auto">
          <a:xfrm>
            <a:off x="4572000" y="4071938"/>
            <a:ext cx="1371600" cy="223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4929188" y="4424363"/>
            <a:ext cx="642937" cy="217487"/>
          </a:xfrm>
          <a:prstGeom prst="wedgeRectCallout">
            <a:avLst>
              <a:gd name="adj1" fmla="val -20830"/>
              <a:gd name="adj2" fmla="val -9960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4.Check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6091" name="TextBox 20"/>
          <p:cNvSpPr txBox="1">
            <a:spLocks noChangeArrowheads="1"/>
          </p:cNvSpPr>
          <p:nvPr/>
        </p:nvSpPr>
        <p:spPr bwMode="auto">
          <a:xfrm>
            <a:off x="177800" y="6269038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ko-KR" sz="1000" b="1" dirty="0">
                <a:solidFill>
                  <a:srgbClr val="0000FF"/>
                </a:solidFill>
              </a:rPr>
              <a:t>Note: </a:t>
            </a:r>
          </a:p>
          <a:p>
            <a:r>
              <a:rPr lang="en-GB" altLang="ko-KR" sz="1000" b="1" dirty="0">
                <a:solidFill>
                  <a:srgbClr val="0000FF"/>
                </a:solidFill>
              </a:rPr>
              <a:t>To prevent data roaming when using the device abroad, ensure the Data Roaming box is </a:t>
            </a:r>
            <a:r>
              <a:rPr lang="en-GB" altLang="ko-KR" sz="1000" b="1" dirty="0" smtClean="0">
                <a:solidFill>
                  <a:srgbClr val="0000FF"/>
                </a:solidFill>
              </a:rPr>
              <a:t>“unticked.”</a:t>
            </a:r>
            <a:endParaRPr lang="en-GB" altLang="ko-KR" sz="1000" dirty="0"/>
          </a:p>
        </p:txBody>
      </p:sp>
      <p:pic>
        <p:nvPicPr>
          <p:cNvPr id="4609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6093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1" name="사각형 설명선 20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609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6096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7"/>
          <a:srcRect l="79889" t="17552" r="2681" b="75476"/>
          <a:stretch>
            <a:fillRect/>
          </a:stretch>
        </p:blipFill>
        <p:spPr bwMode="auto">
          <a:xfrm>
            <a:off x="6000760" y="2357430"/>
            <a:ext cx="714380" cy="428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8"/>
          <a:srcRect l="67709" t="13889" b="75694"/>
          <a:stretch>
            <a:fillRect/>
          </a:stretch>
        </p:blipFill>
        <p:spPr bwMode="auto">
          <a:xfrm>
            <a:off x="4714876" y="2285992"/>
            <a:ext cx="11810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ight Arrow 19"/>
          <p:cNvSpPr/>
          <p:nvPr/>
        </p:nvSpPr>
        <p:spPr>
          <a:xfrm>
            <a:off x="5072066" y="2214554"/>
            <a:ext cx="78581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Network &amp; Radio: Setting Flight Mode (Airplane Mode)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710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How do I access Flight Mode on my device?</a:t>
            </a:r>
          </a:p>
          <a:p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r>
              <a:rPr lang="en-US" altLang="ko-KR" b="1" dirty="0" smtClean="0">
                <a:solidFill>
                  <a:srgbClr val="000000"/>
                </a:solidFill>
                <a:ea typeface="HY각헤드라인B" pitchFamily="18" charset="-127"/>
                <a:cs typeface="Arial" charset="0"/>
              </a:rPr>
              <a:t>A :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To access Flight Mode follow the steps below: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Check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Flight Mode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  <a:endParaRPr lang="ko-KR" altLang="en-US" dirty="0" smtClean="0">
              <a:ea typeface="HY각헤드라인B" pitchFamily="18" charset="-127"/>
              <a:cs typeface="Arial" charset="0"/>
            </a:endParaRPr>
          </a:p>
          <a:p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905557E-27E2-41F8-A17D-9561855AC0C9}" type="slidenum">
              <a:rPr lang="ko-KR" altLang="en-US" smtClean="0"/>
              <a:pPr>
                <a:defRPr/>
              </a:pPr>
              <a:t>38</a:t>
            </a:fld>
            <a:endParaRPr lang="ko-KR" altLang="en-US" smtClean="0"/>
          </a:p>
        </p:txBody>
      </p:sp>
      <p:pic>
        <p:nvPicPr>
          <p:cNvPr id="4710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10" name="직사각형 17"/>
          <p:cNvSpPr>
            <a:spLocks noChangeArrowheads="1"/>
          </p:cNvSpPr>
          <p:nvPr/>
        </p:nvSpPr>
        <p:spPr bwMode="auto">
          <a:xfrm>
            <a:off x="4533900" y="3495675"/>
            <a:ext cx="196850" cy="1841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2" name="사각형 설명선 11"/>
          <p:cNvSpPr/>
          <p:nvPr/>
        </p:nvSpPr>
        <p:spPr bwMode="auto">
          <a:xfrm>
            <a:off x="4486275" y="3048000"/>
            <a:ext cx="523875" cy="309563"/>
          </a:xfrm>
          <a:prstGeom prst="wedgeRectCallout">
            <a:avLst>
              <a:gd name="adj1" fmla="val -21933"/>
              <a:gd name="adj2" fmla="val 938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Flight mode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711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13" name="직사각형 17"/>
          <p:cNvSpPr>
            <a:spLocks noChangeArrowheads="1"/>
          </p:cNvSpPr>
          <p:nvPr/>
        </p:nvSpPr>
        <p:spPr bwMode="auto">
          <a:xfrm>
            <a:off x="3092450" y="3857625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3363913" y="4229100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711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16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711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1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7"/>
          <a:srcRect l="79889" t="17552" r="2681" b="75476"/>
          <a:stretch>
            <a:fillRect/>
          </a:stretch>
        </p:blipFill>
        <p:spPr bwMode="auto">
          <a:xfrm>
            <a:off x="3428992" y="2357430"/>
            <a:ext cx="714380" cy="428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/>
          <a:srcRect l="67709" t="13889" b="75694"/>
          <a:stretch>
            <a:fillRect/>
          </a:stretch>
        </p:blipFill>
        <p:spPr bwMode="auto">
          <a:xfrm>
            <a:off x="2143108" y="2285992"/>
            <a:ext cx="11810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2500298" y="2214554"/>
            <a:ext cx="78581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929058" y="1071546"/>
            <a:ext cx="214314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Network &amp; Radio: Disable Packet Data settings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8131" name="내용 개체 틀 2"/>
          <p:cNvSpPr>
            <a:spLocks noGrp="1"/>
          </p:cNvSpPr>
          <p:nvPr>
            <p:ph sz="quarter" idx="13"/>
          </p:nvPr>
        </p:nvSpPr>
        <p:spPr>
          <a:xfrm>
            <a:off x="71406" y="785794"/>
            <a:ext cx="8785225" cy="1872208"/>
          </a:xfrm>
        </p:spPr>
        <p:txBody>
          <a:bodyPr>
            <a:no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Disable GPRS / Data Packet, I Want to use Wi-Fi? 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A : </a:t>
            </a:r>
            <a:r>
              <a:rPr lang="en-GB" altLang="ko-KR" b="1" dirty="0" smtClean="0">
                <a:ea typeface="굴림" pitchFamily="50" charset="-127"/>
                <a:cs typeface="Arial" charset="0"/>
              </a:rPr>
              <a:t>To Disable GPRS / Data Packet follow </a:t>
            </a:r>
          </a:p>
          <a:p>
            <a:r>
              <a:rPr lang="en-GB" altLang="ko-KR" b="1" dirty="0" smtClean="0">
                <a:ea typeface="굴림" pitchFamily="50" charset="-127"/>
                <a:cs typeface="Arial" charset="0"/>
              </a:rPr>
              <a:t>     the steps below:</a:t>
            </a:r>
          </a:p>
          <a:p>
            <a:r>
              <a:rPr lang="en-GB" altLang="ko-KR" dirty="0" smtClean="0">
                <a:ea typeface="굴림" pitchFamily="50" charset="-127"/>
                <a:cs typeface="Arial" charset="0"/>
              </a:rPr>
              <a:t> 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1. </a:t>
            </a:r>
            <a:r>
              <a:rPr lang="en-GB" altLang="ko-KR" dirty="0" smtClean="0">
                <a:ea typeface="HY각헤드라인B" pitchFamily="18" charset="-127"/>
                <a:cs typeface="Arial" charset="0"/>
              </a:rPr>
              <a:t>From the standby screen, tap Menu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Network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GB" altLang="ko-KR" dirty="0" smtClean="0">
                <a:ea typeface="굴림" pitchFamily="50" charset="-127"/>
                <a:cs typeface="Arial" charset="0"/>
              </a:rPr>
              <a:t>   4. Check the Use packet data.</a:t>
            </a:r>
          </a:p>
          <a:p>
            <a:r>
              <a:rPr lang="en-GB" altLang="ko-KR" dirty="0" smtClean="0">
                <a:ea typeface="굴림" pitchFamily="50" charset="-127"/>
                <a:cs typeface="Arial" charset="0"/>
              </a:rPr>
              <a:t>   5. Untick box to stop data being accessed over Mobile Network.</a:t>
            </a:r>
          </a:p>
          <a:p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EF244-4CCA-4F75-8E5F-DA2351675D7C}" type="slidenum">
              <a:rPr lang="ko-KR" altLang="en-US" smtClean="0"/>
              <a:pPr>
                <a:defRPr/>
              </a:pPr>
              <a:t>39</a:t>
            </a:fld>
            <a:endParaRPr lang="ko-KR" altLang="en-US" smtClean="0"/>
          </a:p>
        </p:txBody>
      </p:sp>
      <p:sp>
        <p:nvSpPr>
          <p:cNvPr id="48133" name="직사각형 1"/>
          <p:cNvSpPr>
            <a:spLocks noChangeArrowheads="1"/>
          </p:cNvSpPr>
          <p:nvPr/>
        </p:nvSpPr>
        <p:spPr bwMode="auto">
          <a:xfrm>
            <a:off x="179388" y="6269038"/>
            <a:ext cx="877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Note:</a:t>
            </a:r>
          </a:p>
          <a:p>
            <a:r>
              <a:rPr lang="en-GB" altLang="ko-KR" sz="1000" dirty="0">
                <a:solidFill>
                  <a:srgbClr val="0000FF"/>
                </a:solidFill>
              </a:rPr>
              <a:t>To prevent data roaming when using the device abroad, ensure the Data Roaming box is unticked.</a:t>
            </a:r>
            <a:endParaRPr lang="ko-KR" altLang="en-US" sz="1000" dirty="0"/>
          </a:p>
        </p:txBody>
      </p:sp>
      <p:pic>
        <p:nvPicPr>
          <p:cNvPr id="4813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363" y="1149350"/>
            <a:ext cx="2881312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8135" name="Elbow Connector 14"/>
          <p:cNvCxnSpPr>
            <a:cxnSpLocks noChangeShapeType="1"/>
          </p:cNvCxnSpPr>
          <p:nvPr/>
        </p:nvCxnSpPr>
        <p:spPr bwMode="auto">
          <a:xfrm flipV="1">
            <a:off x="3995738" y="2055813"/>
            <a:ext cx="2185987" cy="43656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48136" name="Elbow Connector 17"/>
          <p:cNvCxnSpPr>
            <a:cxnSpLocks noChangeShapeType="1"/>
          </p:cNvCxnSpPr>
          <p:nvPr/>
        </p:nvCxnSpPr>
        <p:spPr bwMode="auto">
          <a:xfrm rot="5400000" flipH="1" flipV="1">
            <a:off x="4144963" y="3941763"/>
            <a:ext cx="3773487" cy="11763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3"/>
          <a:srcRect l="79889" t="17552" r="2681" b="75476"/>
          <a:stretch>
            <a:fillRect/>
          </a:stretch>
        </p:blipFill>
        <p:spPr bwMode="auto">
          <a:xfrm>
            <a:off x="4000496" y="1214422"/>
            <a:ext cx="714380" cy="428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 l="67709" t="13889" b="75694"/>
          <a:stretch>
            <a:fillRect/>
          </a:stretch>
        </p:blipFill>
        <p:spPr bwMode="auto">
          <a:xfrm>
            <a:off x="4786314" y="1142984"/>
            <a:ext cx="11810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 rot="10800000">
            <a:off x="5000628" y="928670"/>
            <a:ext cx="78581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5572132" y="1285860"/>
            <a:ext cx="2786082" cy="7143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Use of OUTLINE feature of FAQ guide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C529A3-D31C-471E-A04D-BAC71D4E406B}" type="slidenum">
              <a:rPr lang="ko-KR" altLang="en-US" smtClean="0"/>
              <a:pPr>
                <a:defRPr/>
              </a:pPr>
              <a:t>4</a:t>
            </a:fld>
            <a:endParaRPr lang="ko-KR" altLang="en-US" smtClean="0"/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908050"/>
            <a:ext cx="8753475" cy="3913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0" name="그림 5" descr="Untitled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100" y="1673225"/>
            <a:ext cx="3763963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내용 개체 틀 2"/>
          <p:cNvSpPr txBox="1">
            <a:spLocks/>
          </p:cNvSpPr>
          <p:nvPr/>
        </p:nvSpPr>
        <p:spPr bwMode="auto">
          <a:xfrm>
            <a:off x="0" y="5929330"/>
            <a:ext cx="8785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Arial" pitchFamily="34" charset="0"/>
              </a:rPr>
              <a:t>In this FAQ guide, all slides have been titled so that slide name appears in the Outline Tab.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Arial" pitchFamily="34" charset="0"/>
              </a:rPr>
              <a:t>When using the guide open the Outline Tap and scroll up / down to help find the area you require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34" charset="-127"/>
                <a:cs typeface="Arial" pitchFamily="34" charset="0"/>
              </a:rPr>
              <a:t>Screen shot above for example purposes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Network &amp; Radio: FM Radio Frequencies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4915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How do I use the Auto Search function for FM Radio Frequencies?</a:t>
            </a:r>
          </a:p>
          <a:p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A : To use the Auto Search function for FM Radio Frequencies follow the Steps below:</a:t>
            </a: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</a:t>
            </a: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1. </a:t>
            </a:r>
            <a:r>
              <a:rPr lang="en-GB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2. Select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FM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Radio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3. Select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Search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endParaRPr lang="en-US" altLang="ko-KR" sz="1000" dirty="0" smtClean="0"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See table to the right for more information about the FM Radio feature</a:t>
            </a: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EEAD8A-848B-48EC-BF0F-B2B57C8DCE06}" type="slidenum">
              <a:rPr lang="ko-KR" altLang="en-US" smtClean="0"/>
              <a:pPr>
                <a:defRPr/>
              </a:pPr>
              <a:t>40</a:t>
            </a:fld>
            <a:endParaRPr lang="ko-KR" altLang="en-US" smtClean="0"/>
          </a:p>
        </p:txBody>
      </p:sp>
      <p:pic>
        <p:nvPicPr>
          <p:cNvPr id="4915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8" name="직사각형 17"/>
          <p:cNvSpPr>
            <a:spLocks noChangeArrowheads="1"/>
          </p:cNvSpPr>
          <p:nvPr/>
        </p:nvSpPr>
        <p:spPr bwMode="auto">
          <a:xfrm>
            <a:off x="4584700" y="3825875"/>
            <a:ext cx="1371600" cy="14906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9159" name="직사각형 1"/>
          <p:cNvSpPr>
            <a:spLocks noChangeArrowheads="1"/>
          </p:cNvSpPr>
          <p:nvPr/>
        </p:nvSpPr>
        <p:spPr bwMode="auto">
          <a:xfrm>
            <a:off x="179388" y="6269038"/>
            <a:ext cx="877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Note: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FM radio feature requires headphones inserted to function.</a:t>
            </a:r>
            <a:endParaRPr lang="ko-KR" altLang="en-US" sz="1000">
              <a:solidFill>
                <a:srgbClr val="0000FF"/>
              </a:solidFill>
            </a:endParaRPr>
          </a:p>
        </p:txBody>
      </p:sp>
      <p:pic>
        <p:nvPicPr>
          <p:cNvPr id="4916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61" name="직사각형 17"/>
          <p:cNvSpPr>
            <a:spLocks noChangeArrowheads="1"/>
          </p:cNvSpPr>
          <p:nvPr/>
        </p:nvSpPr>
        <p:spPr bwMode="auto">
          <a:xfrm>
            <a:off x="3433763" y="3659188"/>
            <a:ext cx="379412" cy="168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451225" y="3946525"/>
            <a:ext cx="642938" cy="217488"/>
          </a:xfrm>
          <a:prstGeom prst="wedgeRectCallout">
            <a:avLst>
              <a:gd name="adj1" fmla="val -17524"/>
              <a:gd name="adj2" fmla="val -10612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916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64" name="직사각형 17"/>
          <p:cNvSpPr>
            <a:spLocks noChangeArrowheads="1"/>
          </p:cNvSpPr>
          <p:nvPr/>
        </p:nvSpPr>
        <p:spPr bwMode="auto">
          <a:xfrm>
            <a:off x="2281238" y="40830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279650" y="4662488"/>
            <a:ext cx="642938" cy="217487"/>
          </a:xfrm>
          <a:prstGeom prst="wedgeRectCallout">
            <a:avLst>
              <a:gd name="adj1" fmla="val -20831"/>
              <a:gd name="adj2" fmla="val -11916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916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67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714356"/>
            <a:ext cx="2787375" cy="27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32546" y="3429000"/>
          <a:ext cx="2868610" cy="2857500"/>
        </p:xfrm>
        <a:graphic>
          <a:graphicData uri="http://schemas.openxmlformats.org/drawingml/2006/table">
            <a:tbl>
              <a:tblPr/>
              <a:tblGrid>
                <a:gridCol w="368280"/>
                <a:gridCol w="250033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Scans and saves available stations.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Open the available radio stations list.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the frequency by scrolling left 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right on the scale bar.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Turn off the FM radio; Select </a:t>
                      </a: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 turn 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FM radio.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Search for an available radio station.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Fine-tune the frequency.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Add the current radio station to the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favourites list.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Change the sound output (headset 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device’s speaker).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Customise the FM radio settings.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Record 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 song from the FM radio.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Adjust the volume.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0" name="Elbow Connector 19"/>
          <p:cNvCxnSpPr/>
          <p:nvPr/>
        </p:nvCxnSpPr>
        <p:spPr>
          <a:xfrm flipV="1">
            <a:off x="4429124" y="2428868"/>
            <a:ext cx="1714512" cy="714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5322099" y="2678901"/>
            <a:ext cx="1071570" cy="57150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5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349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EF7E3A4-B0D4-4646-9F23-9C748E079A73}" type="slidenum">
              <a:rPr lang="ko-KR" altLang="en-US" smtClean="0"/>
              <a:pPr>
                <a:defRPr/>
              </a:pPr>
              <a:t>41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2214563" y="2887663"/>
            <a:ext cx="4800600" cy="1014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Connectivity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</a:t>
            </a:r>
            <a:r>
              <a:rPr lang="en-US" altLang="ko-KR" sz="1800" dirty="0" smtClean="0">
                <a:effectLst/>
                <a:ea typeface="굴림" pitchFamily="50" charset="-127"/>
                <a:cs typeface="Arial" charset="0"/>
              </a:rPr>
              <a:t>Transfer files from External SD card to device (1/2)</a:t>
            </a:r>
            <a:endParaRPr lang="ko-KR" altLang="en-US" sz="18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349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굴림" pitchFamily="50" charset="-127"/>
              </a:rPr>
              <a:t>Q : How do I transfer MP3 Files from an external Micro SD card to my device?</a:t>
            </a:r>
          </a:p>
          <a:p>
            <a:pPr>
              <a:buFont typeface="Arial" pitchFamily="34" charset="0"/>
              <a:buNone/>
              <a:defRPr/>
            </a:pPr>
            <a:endParaRPr lang="en-US" altLang="ko-KR" b="1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b="1" dirty="0" smtClean="0">
                <a:ea typeface="굴림" pitchFamily="50" charset="-127"/>
              </a:rPr>
              <a:t>A :  To transfer MP3 files </a:t>
            </a:r>
            <a:r>
              <a:rPr lang="en-US" altLang="ko-KR" b="1" u="sng" dirty="0" smtClean="0">
                <a:ea typeface="굴림" pitchFamily="50" charset="-127"/>
              </a:rPr>
              <a:t>From a memory  card  </a:t>
            </a:r>
            <a:r>
              <a:rPr lang="en-US" altLang="ko-KR" b="1" dirty="0" smtClean="0">
                <a:ea typeface="굴림" pitchFamily="50" charset="-127"/>
              </a:rPr>
              <a:t>to the handset memory follow the steps below:</a:t>
            </a:r>
          </a:p>
          <a:p>
            <a:pPr>
              <a:buFont typeface="Arial" pitchFamily="34" charset="0"/>
              <a:buNone/>
              <a:defRPr/>
            </a:pPr>
            <a:endParaRPr lang="en-US" altLang="ko-KR" b="1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Insert the micro SD memory card into the memory card slot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1. </a:t>
            </a:r>
            <a:r>
              <a:rPr lang="en-GB" altLang="ko-KR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dirty="0" smtClean="0">
                <a:ea typeface="Arial Unicode MS" pitchFamily="50" charset="-127"/>
                <a:cs typeface="Arial Unicode MS" pitchFamily="50" charset="-127"/>
              </a:rPr>
              <a:t>.</a:t>
            </a:r>
            <a:endParaRPr lang="en-US" altLang="ko-KR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2. Select </a:t>
            </a:r>
            <a:r>
              <a:rPr lang="en-US" altLang="ko-KR" b="1" dirty="0" smtClean="0">
                <a:ea typeface="굴림" pitchFamily="50" charset="-127"/>
              </a:rPr>
              <a:t>My Files</a:t>
            </a:r>
            <a:r>
              <a:rPr lang="en-US" altLang="ko-KR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4. Select the desired folder where file is stored on the external micro SD CARD.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5. Select </a:t>
            </a:r>
            <a:r>
              <a:rPr lang="en-US" altLang="ko-KR" b="1" dirty="0" smtClean="0">
                <a:ea typeface="굴림" pitchFamily="50" charset="-127"/>
              </a:rPr>
              <a:t>Manage &gt; Copy &gt;  Select file &gt; Copy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6. Choose the desired File for copied file to be saved in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8. Select </a:t>
            </a:r>
            <a:r>
              <a:rPr lang="en-US" altLang="ko-KR" b="1" dirty="0" smtClean="0">
                <a:ea typeface="굴림" pitchFamily="50" charset="-127"/>
              </a:rPr>
              <a:t>Paste</a:t>
            </a:r>
            <a:r>
              <a:rPr lang="en-US" altLang="ko-KR" dirty="0" smtClean="0">
                <a:ea typeface="굴림" pitchFamily="50" charset="-127"/>
              </a:rPr>
              <a:t>.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6451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672C435-6241-49E8-BE2D-73F95AC79A67}" type="slidenum">
              <a:rPr lang="ko-KR" altLang="en-US" smtClean="0"/>
              <a:pPr>
                <a:defRPr/>
              </a:pPr>
              <a:t>42</a:t>
            </a:fld>
            <a:endParaRPr lang="ko-KR" altLang="en-US" smtClean="0"/>
          </a:p>
        </p:txBody>
      </p:sp>
      <p:sp>
        <p:nvSpPr>
          <p:cNvPr id="51205" name="직사각형 4"/>
          <p:cNvSpPr>
            <a:spLocks noChangeArrowheads="1"/>
          </p:cNvSpPr>
          <p:nvPr/>
        </p:nvSpPr>
        <p:spPr bwMode="auto">
          <a:xfrm>
            <a:off x="176213" y="5494338"/>
            <a:ext cx="8788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Warning: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Do not remove a micro SD memory card from the handset or turn off the handset while data is being accessed or transferred. </a:t>
            </a:r>
          </a:p>
          <a:p>
            <a:r>
              <a:rPr lang="en-US" altLang="ko-KR" sz="1000" dirty="0">
                <a:solidFill>
                  <a:srgbClr val="FF0000"/>
                </a:solidFill>
              </a:rPr>
              <a:t>This could result In loss of data and/or damage to the memory card or to the handset.</a:t>
            </a:r>
            <a:endParaRPr lang="en-US" altLang="ko-KR" sz="1000" b="1" dirty="0">
              <a:solidFill>
                <a:srgbClr val="0000CC"/>
              </a:solidFill>
            </a:endParaRPr>
          </a:p>
          <a:p>
            <a:endParaRPr lang="en-US" altLang="ko-KR" sz="1000" b="1" dirty="0">
              <a:solidFill>
                <a:srgbClr val="0000CC"/>
              </a:solidFill>
            </a:endParaRPr>
          </a:p>
          <a:p>
            <a:r>
              <a:rPr lang="en-US" altLang="ko-KR" sz="1000" b="1" dirty="0">
                <a:solidFill>
                  <a:srgbClr val="0000CC"/>
                </a:solidFill>
              </a:rPr>
              <a:t>Caution:</a:t>
            </a:r>
          </a:p>
          <a:p>
            <a:r>
              <a:rPr lang="en-US" altLang="ko-KR" sz="1000" b="1" dirty="0">
                <a:solidFill>
                  <a:srgbClr val="0000CC"/>
                </a:solidFill>
              </a:rPr>
              <a:t>The plug-in micro SD memory card and its contents can be easily damaged by scratches or bending. </a:t>
            </a:r>
          </a:p>
          <a:p>
            <a:r>
              <a:rPr lang="en-US" altLang="ko-KR" sz="1000" b="1" dirty="0">
                <a:solidFill>
                  <a:srgbClr val="0000CC"/>
                </a:solidFill>
              </a:rPr>
              <a:t>use caution when inserting or removing the card and keep all memory cards out of reach of children.</a:t>
            </a:r>
            <a:endParaRPr lang="en-US" altLang="ko-K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429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next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</a:t>
            </a:r>
            <a:r>
              <a:rPr lang="en-US" altLang="ko-KR" sz="1800" dirty="0" smtClean="0">
                <a:effectLst/>
                <a:ea typeface="굴림" pitchFamily="50" charset="-127"/>
                <a:cs typeface="Arial" charset="0"/>
              </a:rPr>
              <a:t>Transfer files from External SD card to device (2/2)</a:t>
            </a:r>
            <a:endParaRPr lang="ko-KR" altLang="en-US" sz="18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222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transfer MP3 Files from an external Micro SD card to my device?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A : Continued from Previous slide: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endParaRPr lang="en-US" altLang="ko-KR" dirty="0" smtClean="0">
              <a:ea typeface="굴림" pitchFamily="50" charset="-127"/>
              <a:cs typeface="Arial" charset="0"/>
            </a:endParaRPr>
          </a:p>
          <a:p>
            <a:endParaRPr lang="en-US" altLang="ko-KR" dirty="0" smtClean="0">
              <a:ea typeface="굴림" pitchFamily="50" charset="-127"/>
              <a:cs typeface="Arial" charset="0"/>
            </a:endParaRPr>
          </a:p>
          <a:p>
            <a:endParaRPr lang="en-US" altLang="ko-KR" dirty="0" smtClean="0">
              <a:ea typeface="굴림" pitchFamily="50" charset="-127"/>
              <a:cs typeface="Arial" charset="0"/>
            </a:endParaRPr>
          </a:p>
          <a:p>
            <a:endParaRPr lang="ko-KR" altLang="en-US" dirty="0" smtClean="0">
              <a:ea typeface="굴림" pitchFamily="50" charset="-127"/>
              <a:cs typeface="Arial" charset="0"/>
            </a:endParaRPr>
          </a:p>
          <a:p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9B09634-9058-46ED-8531-3A4C7A193104}" type="slidenum">
              <a:rPr lang="ko-KR" altLang="en-US" smtClean="0"/>
              <a:pPr>
                <a:defRPr/>
              </a:pPr>
              <a:t>43</a:t>
            </a:fld>
            <a:endParaRPr lang="ko-KR" altLang="en-US" smtClean="0"/>
          </a:p>
        </p:txBody>
      </p:sp>
      <p:pic>
        <p:nvPicPr>
          <p:cNvPr id="5222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1762125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3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62125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3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3013" y="1762125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3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22738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3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41402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34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4140200"/>
            <a:ext cx="1371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5" name="직사각형 36"/>
          <p:cNvSpPr>
            <a:spLocks noChangeArrowheads="1"/>
          </p:cNvSpPr>
          <p:nvPr/>
        </p:nvSpPr>
        <p:spPr bwMode="auto">
          <a:xfrm>
            <a:off x="187325" y="4416425"/>
            <a:ext cx="1362075" cy="4460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558800" y="5002213"/>
            <a:ext cx="642938" cy="217487"/>
          </a:xfrm>
          <a:prstGeom prst="wedgeRectCallout">
            <a:avLst>
              <a:gd name="adj1" fmla="val -19329"/>
              <a:gd name="adj2" fmla="val -11301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7.Check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237" name="직사각형 17"/>
          <p:cNvSpPr>
            <a:spLocks noChangeArrowheads="1"/>
          </p:cNvSpPr>
          <p:nvPr/>
        </p:nvSpPr>
        <p:spPr bwMode="auto">
          <a:xfrm>
            <a:off x="2074863" y="6000750"/>
            <a:ext cx="449262" cy="1936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2108200" y="5651500"/>
            <a:ext cx="642938" cy="217488"/>
          </a:xfrm>
          <a:prstGeom prst="wedgeRectCallout">
            <a:avLst>
              <a:gd name="adj1" fmla="val -19728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8.Select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239" name="직사각형 17"/>
          <p:cNvSpPr>
            <a:spLocks noChangeArrowheads="1"/>
          </p:cNvSpPr>
          <p:nvPr/>
        </p:nvSpPr>
        <p:spPr bwMode="auto">
          <a:xfrm>
            <a:off x="3773488" y="1882775"/>
            <a:ext cx="477837" cy="1651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3602038" y="2224088"/>
            <a:ext cx="642937" cy="217487"/>
          </a:xfrm>
          <a:prstGeom prst="wedgeRectCallout">
            <a:avLst>
              <a:gd name="adj1" fmla="val 21064"/>
              <a:gd name="adj2" fmla="val -1321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241" name="직사각형 17"/>
          <p:cNvSpPr>
            <a:spLocks noChangeArrowheads="1"/>
          </p:cNvSpPr>
          <p:nvPr/>
        </p:nvSpPr>
        <p:spPr bwMode="auto">
          <a:xfrm>
            <a:off x="4572000" y="2225675"/>
            <a:ext cx="1371600" cy="13970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4922838" y="1857375"/>
            <a:ext cx="685800" cy="217488"/>
          </a:xfrm>
          <a:prstGeom prst="wedgeRectCallout">
            <a:avLst>
              <a:gd name="adj1" fmla="val -19866"/>
              <a:gd name="adj2" fmla="val 11876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243" name="직사각형 17"/>
          <p:cNvSpPr>
            <a:spLocks noChangeArrowheads="1"/>
          </p:cNvSpPr>
          <p:nvPr/>
        </p:nvSpPr>
        <p:spPr bwMode="auto">
          <a:xfrm>
            <a:off x="7775575" y="3168650"/>
            <a:ext cx="681038" cy="190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7781925" y="2817813"/>
            <a:ext cx="642938" cy="217487"/>
          </a:xfrm>
          <a:prstGeom prst="wedgeRectCallout">
            <a:avLst>
              <a:gd name="adj1" fmla="val -19728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2245" name="직사각형 17"/>
          <p:cNvSpPr>
            <a:spLocks noChangeArrowheads="1"/>
          </p:cNvSpPr>
          <p:nvPr/>
        </p:nvSpPr>
        <p:spPr bwMode="auto">
          <a:xfrm>
            <a:off x="3090863" y="5443538"/>
            <a:ext cx="1360487" cy="2555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pic>
        <p:nvPicPr>
          <p:cNvPr id="52246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4888" y="1762125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47" name="직사각형 17"/>
          <p:cNvSpPr>
            <a:spLocks noChangeArrowheads="1"/>
          </p:cNvSpPr>
          <p:nvPr/>
        </p:nvSpPr>
        <p:spPr bwMode="auto">
          <a:xfrm>
            <a:off x="6429375" y="3635375"/>
            <a:ext cx="354013" cy="1920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6399213" y="3298825"/>
            <a:ext cx="642937" cy="217488"/>
          </a:xfrm>
          <a:prstGeom prst="wedgeRectCallout">
            <a:avLst>
              <a:gd name="adj1" fmla="val -21932"/>
              <a:gd name="adj2" fmla="val 9920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2249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250" y="1785938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50" name="직사각형 17"/>
          <p:cNvSpPr>
            <a:spLocks noChangeArrowheads="1"/>
          </p:cNvSpPr>
          <p:nvPr/>
        </p:nvSpPr>
        <p:spPr bwMode="auto">
          <a:xfrm>
            <a:off x="2614613" y="1963738"/>
            <a:ext cx="388937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42" name="사각형 설명선 41"/>
          <p:cNvSpPr/>
          <p:nvPr/>
        </p:nvSpPr>
        <p:spPr bwMode="auto">
          <a:xfrm>
            <a:off x="2279650" y="2522538"/>
            <a:ext cx="642938" cy="217487"/>
          </a:xfrm>
          <a:prstGeom prst="wedgeRectCallout">
            <a:avLst>
              <a:gd name="adj1" fmla="val 21064"/>
              <a:gd name="adj2" fmla="val -11264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2252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75" y="1785938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2253" name="직사각형 36"/>
          <p:cNvSpPr>
            <a:spLocks noChangeArrowheads="1"/>
          </p:cNvSpPr>
          <p:nvPr/>
        </p:nvSpPr>
        <p:spPr bwMode="auto">
          <a:xfrm>
            <a:off x="1163638" y="3495675"/>
            <a:ext cx="355600" cy="3508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endParaRPr kumimoji="0" lang="ko-KR" altLang="en-US"/>
          </a:p>
        </p:txBody>
      </p:sp>
      <p:sp>
        <p:nvSpPr>
          <p:cNvPr id="46" name="사각형 설명선 45"/>
          <p:cNvSpPr/>
          <p:nvPr/>
        </p:nvSpPr>
        <p:spPr bwMode="auto">
          <a:xfrm>
            <a:off x="873125" y="3128963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Configure USB Settings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325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configure (or set) the USB connection on my phone?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To configure the handset's USB setting follow the steps below: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GB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Connectivity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USB utilities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5. Choose between Mass storage / Tethering or USB debugging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Note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– Mass storage mode will switch between Mass Storage Mode or KIES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If selected when connected to a PC via a USB cable </a:t>
            </a: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C16419-41C8-458F-87FF-08CE9AEDFD5E}" type="slidenum">
              <a:rPr lang="ko-KR" altLang="en-US" smtClean="0"/>
              <a:pPr>
                <a:defRPr/>
              </a:pPr>
              <a:t>44</a:t>
            </a:fld>
            <a:endParaRPr lang="ko-KR" altLang="en-US" smtClean="0"/>
          </a:p>
        </p:txBody>
      </p:sp>
      <p:pic>
        <p:nvPicPr>
          <p:cNvPr id="5325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325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5" name="직사각형 17"/>
          <p:cNvSpPr>
            <a:spLocks noChangeArrowheads="1"/>
          </p:cNvSpPr>
          <p:nvPr/>
        </p:nvSpPr>
        <p:spPr bwMode="auto">
          <a:xfrm>
            <a:off x="6080125" y="3835400"/>
            <a:ext cx="1371600" cy="7223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53256" name="직사각형 14"/>
          <p:cNvSpPr>
            <a:spLocks noChangeArrowheads="1"/>
          </p:cNvSpPr>
          <p:nvPr/>
        </p:nvSpPr>
        <p:spPr bwMode="auto">
          <a:xfrm>
            <a:off x="4572000" y="4067175"/>
            <a:ext cx="1371600" cy="2428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4864100" y="3714750"/>
            <a:ext cx="642938" cy="217488"/>
          </a:xfrm>
          <a:prstGeom prst="wedgeRectCallout">
            <a:avLst>
              <a:gd name="adj1" fmla="val -19728"/>
              <a:gd name="adj2" fmla="val 10572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3258" name="Rectangle 20"/>
          <p:cNvSpPr>
            <a:spLocks noChangeArrowheads="1"/>
          </p:cNvSpPr>
          <p:nvPr/>
        </p:nvSpPr>
        <p:spPr bwMode="auto">
          <a:xfrm>
            <a:off x="4786313" y="714375"/>
            <a:ext cx="4071937" cy="2554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ko-KR" sz="1000" b="1" u="sng" dirty="0"/>
              <a:t>To connect via KIES:</a:t>
            </a:r>
          </a:p>
          <a:p>
            <a:endParaRPr lang="en-GB" altLang="ko-KR" sz="1000" dirty="0"/>
          </a:p>
          <a:p>
            <a:r>
              <a:rPr lang="en-GB" altLang="ko-KR" sz="1000" dirty="0"/>
              <a:t>1. Using a PC data cable, connect the multifunction jack</a:t>
            </a:r>
          </a:p>
          <a:p>
            <a:r>
              <a:rPr lang="en-GB" altLang="ko-KR" sz="1000" dirty="0"/>
              <a:t>on your device to a PC.</a:t>
            </a:r>
          </a:p>
          <a:p>
            <a:endParaRPr lang="en-GB" altLang="ko-KR" sz="1000" dirty="0"/>
          </a:p>
          <a:p>
            <a:r>
              <a:rPr lang="en-GB" altLang="ko-KR" sz="1000" dirty="0"/>
              <a:t>Samsung Kies will launch automatically.</a:t>
            </a:r>
          </a:p>
          <a:p>
            <a:endParaRPr lang="en-GB" altLang="ko-KR" sz="1000" dirty="0"/>
          </a:p>
          <a:p>
            <a:r>
              <a:rPr lang="en-GB" altLang="ko-KR" sz="1000" b="1" dirty="0"/>
              <a:t>If Samsung Kies does not automatically launch,</a:t>
            </a:r>
          </a:p>
          <a:p>
            <a:r>
              <a:rPr lang="en-GB" altLang="ko-KR" sz="1000" b="1" dirty="0"/>
              <a:t>double-click the Samsung Kies icon on your PC.</a:t>
            </a:r>
          </a:p>
          <a:p>
            <a:endParaRPr lang="en-GB" altLang="ko-KR" sz="1000" dirty="0"/>
          </a:p>
          <a:p>
            <a:r>
              <a:rPr lang="en-GB" altLang="ko-KR" sz="1000" i="1" dirty="0"/>
              <a:t>2 Copy files from the PC to the phone.</a:t>
            </a:r>
          </a:p>
          <a:p>
            <a:r>
              <a:rPr lang="en-GB" altLang="ko-KR" sz="1000" dirty="0"/>
              <a:t>Refer to the Samsung Kies help for more information.</a:t>
            </a:r>
          </a:p>
          <a:p>
            <a:endParaRPr lang="en-GB" altLang="ko-KR" sz="1000" dirty="0"/>
          </a:p>
          <a:p>
            <a:r>
              <a:rPr lang="en-GB" altLang="ko-KR" sz="1000" dirty="0"/>
              <a:t>Note: to enable device to connect with Kies SW, ensure USB </a:t>
            </a:r>
          </a:p>
          <a:p>
            <a:r>
              <a:rPr lang="en-GB" altLang="ko-KR" sz="1000" dirty="0"/>
              <a:t>debugging mode Is “un-ticked” (Applications&gt;Settings&gt;Applications&gt;Development&gt; USB debugging) </a:t>
            </a:r>
          </a:p>
        </p:txBody>
      </p:sp>
      <p:pic>
        <p:nvPicPr>
          <p:cNvPr id="5325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60" name="직사각형 17"/>
          <p:cNvSpPr>
            <a:spLocks noChangeArrowheads="1"/>
          </p:cNvSpPr>
          <p:nvPr/>
        </p:nvSpPr>
        <p:spPr bwMode="auto">
          <a:xfrm>
            <a:off x="3092450" y="4940300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3363913" y="5311775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326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63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326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66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0" name="사각형 설명선 15"/>
          <p:cNvSpPr/>
          <p:nvPr/>
        </p:nvSpPr>
        <p:spPr bwMode="auto">
          <a:xfrm>
            <a:off x="7072330" y="5072074"/>
            <a:ext cx="642938" cy="217488"/>
          </a:xfrm>
          <a:prstGeom prst="wedgeRectCallout">
            <a:avLst>
              <a:gd name="adj1" fmla="val -91968"/>
              <a:gd name="adj2" fmla="val -3080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Mobile AP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427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 my device as a Mobile AP (Access  Point)?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set  your device as a Mobile Access Point  see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1. </a:t>
            </a:r>
            <a:r>
              <a:rPr lang="en-GB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Connectivity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Mobile AP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5. Check the Mobile AP.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Scroll down the screen to see the name given to your device, and the KEY given to enable you to access your device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Via Wi-Fi from a PC to use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the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mobile device data connection. 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(see slide / FAQ regarding MAC address to see how to locate your device name)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6758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B84EA1-D3B4-4BE8-B2C7-6F9ABFA2B8C0}" type="slidenum">
              <a:rPr lang="ko-KR" altLang="en-US" smtClean="0"/>
              <a:pPr>
                <a:defRPr/>
              </a:pPr>
              <a:t>45</a:t>
            </a:fld>
            <a:endParaRPr lang="ko-KR" altLang="en-US" smtClean="0"/>
          </a:p>
        </p:txBody>
      </p:sp>
      <p:pic>
        <p:nvPicPr>
          <p:cNvPr id="5427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78" name="직사각형 17"/>
          <p:cNvSpPr>
            <a:spLocks noChangeArrowheads="1"/>
          </p:cNvSpPr>
          <p:nvPr/>
        </p:nvSpPr>
        <p:spPr bwMode="auto">
          <a:xfrm>
            <a:off x="6073775" y="3832225"/>
            <a:ext cx="1371600" cy="2603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6434138" y="4240213"/>
            <a:ext cx="642937" cy="217487"/>
          </a:xfrm>
          <a:prstGeom prst="wedgeRectCallout">
            <a:avLst>
              <a:gd name="adj1" fmla="val -20830"/>
              <a:gd name="adj2" fmla="val -11915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5.Check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179388" y="6269038"/>
            <a:ext cx="85010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Note: </a:t>
            </a:r>
            <a:r>
              <a:rPr lang="en-US" altLang="ko-KR" sz="1000" b="1" dirty="0" smtClean="0">
                <a:solidFill>
                  <a:srgbClr val="0000FF"/>
                </a:solidFill>
              </a:rPr>
              <a:t> Advice above shows how to </a:t>
            </a:r>
            <a:r>
              <a:rPr lang="en-GB" altLang="ko-KR" sz="1000" b="1" dirty="0" smtClean="0">
                <a:solidFill>
                  <a:srgbClr val="0000FF"/>
                </a:solidFill>
              </a:rPr>
              <a:t>set your device as a wireless access point for PCs or other devices, and share your device’s mobile network connection.</a:t>
            </a:r>
          </a:p>
          <a:p>
            <a:endParaRPr lang="en-US" altLang="ko-KR" sz="1000" b="1" dirty="0">
              <a:solidFill>
                <a:srgbClr val="0000FF"/>
              </a:solidFill>
            </a:endParaRPr>
          </a:p>
        </p:txBody>
      </p:sp>
      <p:pic>
        <p:nvPicPr>
          <p:cNvPr id="5428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82" name="직사각형 17"/>
          <p:cNvSpPr>
            <a:spLocks noChangeArrowheads="1"/>
          </p:cNvSpPr>
          <p:nvPr/>
        </p:nvSpPr>
        <p:spPr bwMode="auto">
          <a:xfrm>
            <a:off x="3092450" y="4940300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3363913" y="5311775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428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85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428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88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4290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4291" name="직사각형 14"/>
          <p:cNvSpPr>
            <a:spLocks noChangeArrowheads="1"/>
          </p:cNvSpPr>
          <p:nvPr/>
        </p:nvSpPr>
        <p:spPr bwMode="auto">
          <a:xfrm>
            <a:off x="4572000" y="3852863"/>
            <a:ext cx="1371600" cy="2428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4864100" y="4214813"/>
            <a:ext cx="642938" cy="217487"/>
          </a:xfrm>
          <a:prstGeom prst="wedgeRectCallout">
            <a:avLst>
              <a:gd name="adj1" fmla="val -19728"/>
              <a:gd name="adj2" fmla="val -10612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785794"/>
            <a:ext cx="171809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6500826" y="2357430"/>
            <a:ext cx="157163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Elbow Connector 25"/>
          <p:cNvCxnSpPr>
            <a:endCxn id="23" idx="1"/>
          </p:cNvCxnSpPr>
          <p:nvPr/>
        </p:nvCxnSpPr>
        <p:spPr>
          <a:xfrm>
            <a:off x="6000760" y="2500306"/>
            <a:ext cx="500066" cy="714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AllShare (DLNA)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529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activate All share (for DLNA) for sharing media files?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allow other DLNA-enabled devices to access media files on your device, you must activate media sharing follow the steps below :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</a:t>
            </a:r>
          </a:p>
          <a:p>
            <a:r>
              <a:rPr lang="en-US" altLang="ko-KR" sz="1000" b="1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      Note: </a:t>
            </a:r>
            <a:r>
              <a:rPr lang="en-US" altLang="ko-KR" sz="1000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You must first activate the Wi-Fi feature and add a Wi-Fi profile to the device you want share with / through.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Allshare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5A6789B-30BE-4005-B57E-B944A6B14224}" type="slidenum">
              <a:rPr lang="ko-KR" altLang="en-US" smtClean="0"/>
              <a:pPr>
                <a:defRPr/>
              </a:pPr>
              <a:t>46</a:t>
            </a:fld>
            <a:endParaRPr lang="ko-KR" altLang="en-US"/>
          </a:p>
        </p:txBody>
      </p:sp>
      <p:pic>
        <p:nvPicPr>
          <p:cNvPr id="5530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1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직사각형 19"/>
          <p:cNvSpPr>
            <a:spLocks noChangeArrowheads="1"/>
          </p:cNvSpPr>
          <p:nvPr/>
        </p:nvSpPr>
        <p:spPr bwMode="auto">
          <a:xfrm>
            <a:off x="179388" y="6143644"/>
            <a:ext cx="8785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Important :</a:t>
            </a:r>
            <a:r>
              <a:rPr lang="en-US" altLang="ko-KR" sz="1000" dirty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The Digital Living Network Alliance (DLNA) service enables you to share media files between DLNA-enabled devices in your home over a </a:t>
            </a:r>
            <a:r>
              <a:rPr lang="en-US" altLang="ko-KR" sz="1000" dirty="0" smtClean="0">
                <a:solidFill>
                  <a:srgbClr val="0000FF"/>
                </a:solidFill>
              </a:rPr>
              <a:t>Wi-Fi connection.</a:t>
            </a:r>
            <a:endParaRPr lang="en-US" altLang="ko-KR" sz="1000" b="1" dirty="0">
              <a:solidFill>
                <a:srgbClr val="0000FF"/>
              </a:solidFill>
            </a:endParaRPr>
          </a:p>
        </p:txBody>
      </p:sp>
      <p:pic>
        <p:nvPicPr>
          <p:cNvPr id="5530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5304" name="직사각형 17"/>
          <p:cNvSpPr>
            <a:spLocks noChangeArrowheads="1"/>
          </p:cNvSpPr>
          <p:nvPr/>
        </p:nvSpPr>
        <p:spPr bwMode="auto">
          <a:xfrm>
            <a:off x="1943100" y="4806950"/>
            <a:ext cx="388938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1677988" y="4449763"/>
            <a:ext cx="642937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5306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5307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</a:t>
            </a:r>
            <a:r>
              <a:rPr lang="en-US" altLang="ko-KR" sz="1800" dirty="0" smtClean="0">
                <a:effectLst/>
                <a:ea typeface="굴림" pitchFamily="50" charset="-127"/>
                <a:cs typeface="Arial" charset="0"/>
              </a:rPr>
              <a:t>: AllShare (DLNA) Play files of one device on another device</a:t>
            </a:r>
            <a:endParaRPr lang="ko-KR" altLang="en-US" sz="18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837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Play files of one device on the other device?</a:t>
            </a:r>
          </a:p>
          <a:p>
            <a:pPr>
              <a:defRPr/>
            </a:pPr>
            <a:endParaRPr lang="en-US" altLang="ko-KR" sz="1000" b="1" dirty="0" smtClean="0">
              <a:solidFill>
                <a:srgbClr val="0000CC"/>
              </a:solidFill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Play files of one device on the other device, follow the steps below :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GB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Allshare.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media.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key.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Upload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6. Choose the desired media.</a:t>
            </a: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02F1BA-2EDD-459B-A506-3BC1CB620041}" type="slidenum">
              <a:rPr lang="ko-KR" altLang="en-US" smtClean="0"/>
              <a:pPr>
                <a:defRPr/>
              </a:pPr>
              <a:t>47</a:t>
            </a:fld>
            <a:endParaRPr lang="ko-KR" altLang="en-US"/>
          </a:p>
        </p:txBody>
      </p:sp>
      <p:pic>
        <p:nvPicPr>
          <p:cNvPr id="5632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직사각형 17"/>
          <p:cNvSpPr>
            <a:spLocks noChangeArrowheads="1"/>
          </p:cNvSpPr>
          <p:nvPr/>
        </p:nvSpPr>
        <p:spPr bwMode="auto">
          <a:xfrm>
            <a:off x="4684713" y="5408613"/>
            <a:ext cx="930275" cy="1778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56328" name="직사각형 17"/>
          <p:cNvSpPr>
            <a:spLocks noChangeArrowheads="1"/>
          </p:cNvSpPr>
          <p:nvPr/>
        </p:nvSpPr>
        <p:spPr bwMode="auto">
          <a:xfrm>
            <a:off x="3092450" y="4749800"/>
            <a:ext cx="1371600" cy="6873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448050" y="4394200"/>
            <a:ext cx="698500" cy="217488"/>
          </a:xfrm>
          <a:prstGeom prst="wedgeRectCallout">
            <a:avLst>
              <a:gd name="adj1" fmla="val -20831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633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사각형 설명선 23"/>
          <p:cNvSpPr/>
          <p:nvPr/>
        </p:nvSpPr>
        <p:spPr bwMode="auto">
          <a:xfrm>
            <a:off x="4737100" y="5062538"/>
            <a:ext cx="642938" cy="217487"/>
          </a:xfrm>
          <a:prstGeom prst="wedgeRectCallout">
            <a:avLst>
              <a:gd name="adj1" fmla="val -19728"/>
              <a:gd name="adj2" fmla="val 10898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6332" name="직사각형 17"/>
          <p:cNvSpPr>
            <a:spLocks noChangeArrowheads="1"/>
          </p:cNvSpPr>
          <p:nvPr/>
        </p:nvSpPr>
        <p:spPr bwMode="auto">
          <a:xfrm>
            <a:off x="6084888" y="4005263"/>
            <a:ext cx="1371600" cy="1311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6470650" y="3656013"/>
            <a:ext cx="696913" cy="217487"/>
          </a:xfrm>
          <a:prstGeom prst="wedgeRectCallout">
            <a:avLst>
              <a:gd name="adj1" fmla="val -20831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6.Choose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6334" name="TextBox 17"/>
          <p:cNvSpPr txBox="1">
            <a:spLocks noChangeArrowheads="1"/>
          </p:cNvSpPr>
          <p:nvPr/>
        </p:nvSpPr>
        <p:spPr bwMode="auto">
          <a:xfrm>
            <a:off x="7805738" y="6446838"/>
            <a:ext cx="874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800" b="1" dirty="0">
                <a:solidFill>
                  <a:srgbClr val="92D050"/>
                </a:solidFill>
              </a:rPr>
              <a:t>See next slide</a:t>
            </a:r>
          </a:p>
        </p:txBody>
      </p:sp>
      <p:pic>
        <p:nvPicPr>
          <p:cNvPr id="5633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36" name="직사각형 17"/>
          <p:cNvSpPr>
            <a:spLocks noChangeArrowheads="1"/>
          </p:cNvSpPr>
          <p:nvPr/>
        </p:nvSpPr>
        <p:spPr bwMode="auto">
          <a:xfrm>
            <a:off x="1943100" y="4806950"/>
            <a:ext cx="388938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1677988" y="4449763"/>
            <a:ext cx="642937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633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3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6341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6342" name="직사각형 19"/>
          <p:cNvSpPr>
            <a:spLocks noChangeArrowheads="1"/>
          </p:cNvSpPr>
          <p:nvPr/>
        </p:nvSpPr>
        <p:spPr bwMode="auto">
          <a:xfrm>
            <a:off x="7626350" y="4151313"/>
            <a:ext cx="1262063" cy="6477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7921625" y="3786188"/>
            <a:ext cx="642938" cy="217487"/>
          </a:xfrm>
          <a:prstGeom prst="wedgeRectCallout">
            <a:avLst>
              <a:gd name="adj1" fmla="val -19728"/>
              <a:gd name="adj2" fmla="val 11224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8.Select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Turn Wi-Fi On/Off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7347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turn Wi-Fi On or Off on my device? 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turn Wi-Fi on or off follow the steps below: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GB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Wi-Fi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Activation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6. Choose the desired Wi-Fi network to activate (connect to). </a:t>
            </a:r>
          </a:p>
          <a:p>
            <a:pPr marL="342900" indent="-342900"/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4BF32C5-BDA6-439F-926F-FD320D7D2084}" type="slidenum">
              <a:rPr lang="ko-KR" altLang="en-US" smtClean="0"/>
              <a:pPr>
                <a:defRPr/>
              </a:pPr>
              <a:t>48</a:t>
            </a:fld>
            <a:endParaRPr lang="ko-KR" altLang="en-US" smtClean="0"/>
          </a:p>
        </p:txBody>
      </p:sp>
      <p:pic>
        <p:nvPicPr>
          <p:cNvPr id="5734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50" name="직사각형 17"/>
          <p:cNvSpPr>
            <a:spLocks noChangeArrowheads="1"/>
          </p:cNvSpPr>
          <p:nvPr/>
        </p:nvSpPr>
        <p:spPr bwMode="auto">
          <a:xfrm>
            <a:off x="4572000" y="3830638"/>
            <a:ext cx="1371600" cy="2825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5735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1" name="사각형 설명선 20"/>
          <p:cNvSpPr/>
          <p:nvPr/>
        </p:nvSpPr>
        <p:spPr bwMode="auto">
          <a:xfrm>
            <a:off x="5064125" y="4246563"/>
            <a:ext cx="642938" cy="217487"/>
          </a:xfrm>
          <a:prstGeom prst="wedgeRectCallout">
            <a:avLst>
              <a:gd name="adj1" fmla="val -20830"/>
              <a:gd name="adj2" fmla="val -10938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7353" name="직사각형 17"/>
          <p:cNvSpPr>
            <a:spLocks noChangeArrowheads="1"/>
          </p:cNvSpPr>
          <p:nvPr/>
        </p:nvSpPr>
        <p:spPr bwMode="auto">
          <a:xfrm>
            <a:off x="6086475" y="4306888"/>
            <a:ext cx="1371600" cy="1079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6421438" y="3971925"/>
            <a:ext cx="704850" cy="217488"/>
          </a:xfrm>
          <a:prstGeom prst="wedgeRectCallout">
            <a:avLst>
              <a:gd name="adj1" fmla="val -20830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7355" name="TextBox 23"/>
          <p:cNvSpPr txBox="1">
            <a:spLocks noChangeArrowheads="1"/>
          </p:cNvSpPr>
          <p:nvPr/>
        </p:nvSpPr>
        <p:spPr bwMode="auto">
          <a:xfrm>
            <a:off x="7643813" y="6000750"/>
            <a:ext cx="1211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1200" b="1" dirty="0">
                <a:solidFill>
                  <a:srgbClr val="FF0000"/>
                </a:solidFill>
              </a:rPr>
              <a:t>See next slide</a:t>
            </a:r>
          </a:p>
        </p:txBody>
      </p:sp>
      <p:pic>
        <p:nvPicPr>
          <p:cNvPr id="5735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57" name="직사각형 17"/>
          <p:cNvSpPr>
            <a:spLocks noChangeArrowheads="1"/>
          </p:cNvSpPr>
          <p:nvPr/>
        </p:nvSpPr>
        <p:spPr bwMode="auto">
          <a:xfrm>
            <a:off x="3092450" y="4078288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3363913" y="4449763"/>
            <a:ext cx="642937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735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60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736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7363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Turn Wi-Fi On/Off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837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turn Wi-Fi On or Off on my device? 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turn Wi-Fi on or off follow the steps below: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7. Enter Password if requested, then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Connect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</a:p>
          <a:p>
            <a:pPr marL="342900" indent="-342900"/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8BF58B5-0D2D-4ABC-800C-19E829475135}" type="slidenum">
              <a:rPr lang="ko-KR" altLang="en-US" smtClean="0"/>
              <a:pPr>
                <a:defRPr/>
              </a:pPr>
              <a:t>49</a:t>
            </a:fld>
            <a:endParaRPr lang="ko-KR" altLang="en-US" smtClean="0"/>
          </a:p>
        </p:txBody>
      </p:sp>
      <p:sp>
        <p:nvSpPr>
          <p:cNvPr id="58373" name="직사각형 4"/>
          <p:cNvSpPr>
            <a:spLocks noChangeArrowheads="1"/>
          </p:cNvSpPr>
          <p:nvPr/>
        </p:nvSpPr>
        <p:spPr bwMode="auto">
          <a:xfrm>
            <a:off x="179388" y="6267450"/>
            <a:ext cx="871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CC"/>
                </a:solidFill>
                <a:ea typeface="Arial Unicode MS" pitchFamily="50" charset="-127"/>
                <a:cs typeface="Arial Unicode MS" pitchFamily="50" charset="-127"/>
              </a:rPr>
              <a:t>Note: </a:t>
            </a:r>
          </a:p>
          <a:p>
            <a:r>
              <a:rPr lang="en-US" altLang="ko-KR" sz="1000" dirty="0">
                <a:solidFill>
                  <a:srgbClr val="0000CC"/>
                </a:solidFill>
                <a:ea typeface="Arial Unicode MS" pitchFamily="50" charset="-127"/>
                <a:cs typeface="Arial Unicode MS" pitchFamily="50" charset="-127"/>
              </a:rPr>
              <a:t>When Wi-Fi is connected the Wi-Fi  icon will appear at the top center of the display.</a:t>
            </a:r>
            <a:endParaRPr lang="ko-KR" altLang="en-US" sz="1000"/>
          </a:p>
        </p:txBody>
      </p:sp>
      <p:pic>
        <p:nvPicPr>
          <p:cNvPr id="5837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5" name="직사각형 36"/>
          <p:cNvSpPr>
            <a:spLocks noChangeArrowheads="1"/>
          </p:cNvSpPr>
          <p:nvPr/>
        </p:nvSpPr>
        <p:spPr bwMode="auto">
          <a:xfrm>
            <a:off x="215900" y="3841750"/>
            <a:ext cx="1301750" cy="1984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8" name="사각형 설명선 7"/>
          <p:cNvSpPr/>
          <p:nvPr/>
        </p:nvSpPr>
        <p:spPr bwMode="auto">
          <a:xfrm>
            <a:off x="642938" y="4171950"/>
            <a:ext cx="642937" cy="217488"/>
          </a:xfrm>
          <a:prstGeom prst="wedgeRectCallout">
            <a:avLst>
              <a:gd name="adj1" fmla="val -21535"/>
              <a:gd name="adj2" fmla="val -11301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837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8378" name="직사각형 17"/>
          <p:cNvSpPr>
            <a:spLocks noChangeArrowheads="1"/>
          </p:cNvSpPr>
          <p:nvPr/>
        </p:nvSpPr>
        <p:spPr bwMode="auto">
          <a:xfrm flipH="1">
            <a:off x="1677988" y="3479800"/>
            <a:ext cx="188912" cy="2032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1609725" y="3128963"/>
            <a:ext cx="563563" cy="217487"/>
          </a:xfrm>
          <a:prstGeom prst="wedgeRectCallout">
            <a:avLst>
              <a:gd name="adj1" fmla="val -20830"/>
              <a:gd name="adj2" fmla="val 10572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Wi-Fi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4"/>
          <a:srcRect r="27083" b="75694"/>
          <a:stretch>
            <a:fillRect/>
          </a:stretch>
        </p:blipFill>
        <p:spPr bwMode="auto">
          <a:xfrm>
            <a:off x="3500430" y="3500438"/>
            <a:ext cx="4000528" cy="2000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4" name="Elbow Connector 13"/>
          <p:cNvCxnSpPr/>
          <p:nvPr/>
        </p:nvCxnSpPr>
        <p:spPr>
          <a:xfrm rot="5400000" flipH="1" flipV="1">
            <a:off x="2643174" y="4714884"/>
            <a:ext cx="2286016" cy="7143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57620" y="3357562"/>
            <a:ext cx="571504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Spec: Notice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219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12DF3F1-3D8E-4D90-800A-87C0EB8B3DAE}" type="slidenum">
              <a:rPr lang="ko-KR" altLang="en-US" smtClean="0"/>
              <a:pPr>
                <a:defRPr/>
              </a:pPr>
              <a:t>5</a:t>
            </a:fld>
            <a:endParaRPr lang="ko-KR" altLang="en-US" smtClean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1582738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000" b="1" dirty="0">
                <a:solidFill>
                  <a:srgbClr val="0000FF"/>
                </a:solidFill>
                <a:ea typeface="HY견고딕" pitchFamily="18" charset="-127"/>
              </a:rPr>
              <a:t>Notice: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All functionality, features, specifications and other product  information provided in this document including,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but not limited to, the benefits, design, pricing, components, performance, availability, and capabilities of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the product are subject to change  without notice or obligation. Samsung reserves the right to make changes 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000" dirty="0">
                <a:solidFill>
                  <a:srgbClr val="0000FF"/>
                </a:solidFill>
                <a:ea typeface="HY견고딕" pitchFamily="18" charset="-127"/>
              </a:rPr>
              <a:t>to this document and the product described herein, at anytime, without obligation on Samsung to provide notification of such 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Wi-Fi - MAC Address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5939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find the Wi-Fi MAC address on my device?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find Wi-Fi MAC address follow the steps below: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General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About phone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Scroll down to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Wi-Fi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MAC address will be listed here.</a:t>
            </a: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Note: Device name listed on this screen too</a:t>
            </a:r>
          </a:p>
          <a:p>
            <a:pPr marL="342900" indent="-342900"/>
            <a:endParaRPr lang="ko-KR" altLang="en-US" sz="1000" b="1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747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93BBC9-5AB4-4810-A3E3-70A65E90BA43}" type="slidenum">
              <a:rPr lang="ko-KR" altLang="en-US" smtClean="0"/>
              <a:pPr>
                <a:defRPr/>
              </a:pPr>
              <a:t>50</a:t>
            </a:fld>
            <a:endParaRPr lang="ko-KR" altLang="en-US" smtClean="0"/>
          </a:p>
        </p:txBody>
      </p:sp>
      <p:pic>
        <p:nvPicPr>
          <p:cNvPr id="5939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939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399" name="직사각형 17"/>
          <p:cNvSpPr>
            <a:spLocks noChangeArrowheads="1"/>
          </p:cNvSpPr>
          <p:nvPr/>
        </p:nvSpPr>
        <p:spPr bwMode="auto">
          <a:xfrm flipV="1">
            <a:off x="6080125" y="4806950"/>
            <a:ext cx="1371600" cy="2111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59400" name="직사각형 14"/>
          <p:cNvSpPr>
            <a:spLocks noChangeArrowheads="1"/>
          </p:cNvSpPr>
          <p:nvPr/>
        </p:nvSpPr>
        <p:spPr bwMode="auto">
          <a:xfrm>
            <a:off x="4572000" y="4451350"/>
            <a:ext cx="1371600" cy="2270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4792663" y="4819650"/>
            <a:ext cx="642937" cy="217488"/>
          </a:xfrm>
          <a:prstGeom prst="wedgeRectCallout">
            <a:avLst>
              <a:gd name="adj1" fmla="val -20830"/>
              <a:gd name="adj2" fmla="val -10938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940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403" name="직사각형 17"/>
          <p:cNvSpPr>
            <a:spLocks noChangeArrowheads="1"/>
          </p:cNvSpPr>
          <p:nvPr/>
        </p:nvSpPr>
        <p:spPr bwMode="auto">
          <a:xfrm>
            <a:off x="3092450" y="3822700"/>
            <a:ext cx="1371600" cy="2143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363913" y="4192588"/>
            <a:ext cx="642937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940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406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5940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40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857232"/>
            <a:ext cx="1714512" cy="25717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072198" y="1285860"/>
            <a:ext cx="171451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Elbow Connector 21"/>
          <p:cNvCxnSpPr>
            <a:endCxn id="20" idx="1"/>
          </p:cNvCxnSpPr>
          <p:nvPr/>
        </p:nvCxnSpPr>
        <p:spPr>
          <a:xfrm flipV="1">
            <a:off x="2571736" y="1500174"/>
            <a:ext cx="3500462" cy="114300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Wi-Fi - WPS Wireless Security connection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041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: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How do I connect to a Wi-Fi using a Wi-Fi Protected Setup on my device?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connect to a Wi-Fi with a WPS button, follow the steps below: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GB" altLang="ko-KR" sz="1000" dirty="0" smtClean="0">
                <a:ea typeface="Arial Unicode MS" pitchFamily="50" charset="-127"/>
                <a:cs typeface="Arial Unicode MS" pitchFamily="50" charset="-127"/>
              </a:rPr>
              <a:t>From the standby screen, tap 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Wi-Fi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WPS button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5. Press the WPS button on the access point within 2 minutes.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7578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E00D9A8-4210-4A8D-964F-013FAB535B00}" type="slidenum">
              <a:rPr lang="ko-KR" altLang="en-US" smtClean="0"/>
              <a:pPr>
                <a:defRPr/>
              </a:pPr>
              <a:t>51</a:t>
            </a:fld>
            <a:endParaRPr lang="ko-KR" altLang="en-US" smtClean="0"/>
          </a:p>
        </p:txBody>
      </p:sp>
      <p:pic>
        <p:nvPicPr>
          <p:cNvPr id="6042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2" name="직사각형 2"/>
          <p:cNvSpPr>
            <a:spLocks noChangeArrowheads="1"/>
          </p:cNvSpPr>
          <p:nvPr/>
        </p:nvSpPr>
        <p:spPr bwMode="auto">
          <a:xfrm>
            <a:off x="179388" y="6269038"/>
            <a:ext cx="878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CC"/>
                </a:solidFill>
              </a:rPr>
              <a:t>Note : </a:t>
            </a:r>
          </a:p>
          <a:p>
            <a:r>
              <a:rPr lang="en-US" altLang="ko-KR" sz="1000" dirty="0">
                <a:solidFill>
                  <a:srgbClr val="0000CC"/>
                </a:solidFill>
              </a:rPr>
              <a:t>Using WPS, you can connect to a secured network.</a:t>
            </a:r>
            <a:endParaRPr lang="ko-KR" altLang="en-US" sz="1000"/>
          </a:p>
        </p:txBody>
      </p:sp>
      <p:pic>
        <p:nvPicPr>
          <p:cNvPr id="6042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4" name="직사각형 17"/>
          <p:cNvSpPr>
            <a:spLocks noChangeArrowheads="1"/>
          </p:cNvSpPr>
          <p:nvPr/>
        </p:nvSpPr>
        <p:spPr bwMode="auto">
          <a:xfrm>
            <a:off x="5173663" y="5407025"/>
            <a:ext cx="525462" cy="1857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5145088" y="5033963"/>
            <a:ext cx="642937" cy="217487"/>
          </a:xfrm>
          <a:prstGeom prst="wedgeRectCallout">
            <a:avLst>
              <a:gd name="adj1" fmla="val -18625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0426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27" name="직사각형 17"/>
          <p:cNvSpPr>
            <a:spLocks noChangeArrowheads="1"/>
          </p:cNvSpPr>
          <p:nvPr/>
        </p:nvSpPr>
        <p:spPr bwMode="auto">
          <a:xfrm>
            <a:off x="3092450" y="4078288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3363913" y="4449763"/>
            <a:ext cx="642937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042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30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0432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0433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41" name="사각형 설명선 4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Wi-Fi - Cannot Connect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1443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When I try to connect my device to a Wireless Network, nothing happens. What can I do?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When connecting to a wireless access point, there are many variables to take into consideration.  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Identifying the  type of network offering being connected to determines how to best approach connectivity.  Access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points can be broken down into three general categories, listed below.  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</a:t>
            </a:r>
            <a:r>
              <a:rPr lang="en-US" altLang="ko-KR" sz="1000" b="1" u="sng" dirty="0" smtClean="0">
                <a:solidFill>
                  <a:srgbClr val="FF0000"/>
                </a:solidFill>
                <a:ea typeface="HY각헤드라인B" pitchFamily="18" charset="-127"/>
                <a:cs typeface="Arial" charset="0"/>
              </a:rPr>
              <a:t>Open </a:t>
            </a:r>
            <a:r>
              <a:rPr lang="en-US" altLang="ko-KR" sz="1000" b="1" u="sng" dirty="0" smtClean="0">
                <a:ea typeface="HY각헤드라인B" pitchFamily="18" charset="-127"/>
                <a:cs typeface="Arial" charset="0"/>
              </a:rPr>
              <a:t>Public Wireless Access Point: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These access points are generally found in places such as airports, coffee shops, or restaurants. 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They do not require a password for connection.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solidFill>
                  <a:srgbClr val="FF0000"/>
                </a:solidFill>
                <a:ea typeface="HY각헤드라인B" pitchFamily="18" charset="-127"/>
                <a:cs typeface="Arial" charset="0"/>
              </a:rPr>
              <a:t>       </a:t>
            </a:r>
            <a:r>
              <a:rPr lang="en-US" altLang="ko-KR" sz="1000" b="1" u="sng" dirty="0" smtClean="0">
                <a:solidFill>
                  <a:srgbClr val="FF0000"/>
                </a:solidFill>
                <a:ea typeface="HY각헤드라인B" pitchFamily="18" charset="-127"/>
                <a:cs typeface="Arial" charset="0"/>
              </a:rPr>
              <a:t>Closed </a:t>
            </a:r>
            <a:r>
              <a:rPr lang="en-US" altLang="ko-KR" sz="1000" b="1" u="sng" dirty="0" smtClean="0">
                <a:ea typeface="HY각헤드라인B" pitchFamily="18" charset="-127"/>
                <a:cs typeface="Arial" charset="0"/>
              </a:rPr>
              <a:t>Public Wireless Access Point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These access points are generally found in places such as airports, coffee shops, or  restaurants.  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Such access points are either pay per use or a subscription based service.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They do require a password for connections or special client side software.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</a:t>
            </a:r>
            <a:r>
              <a:rPr lang="en-US" altLang="ko-KR" sz="1000" b="1" u="sng" dirty="0" smtClean="0">
                <a:solidFill>
                  <a:srgbClr val="FF0000"/>
                </a:solidFill>
                <a:ea typeface="HY각헤드라인B" pitchFamily="18" charset="-127"/>
                <a:cs typeface="Arial" charset="0"/>
              </a:rPr>
              <a:t>Closed </a:t>
            </a:r>
            <a:r>
              <a:rPr lang="en-US" altLang="ko-KR" sz="1000" b="1" u="sng" dirty="0" smtClean="0">
                <a:ea typeface="HY각헤드라인B" pitchFamily="18" charset="-127"/>
                <a:cs typeface="Arial" charset="0"/>
              </a:rPr>
              <a:t>Private Wireless Access Point: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These access points can be found in most home or businesses. 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They require password for connections. 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After choosing which is the best offering for the situation you are in, look to the sections on next slide for helpful information.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</a:t>
            </a:r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7C424E3-0F0B-4E4F-AA5C-A615581722E8}" type="slidenum">
              <a:rPr lang="ko-KR" altLang="en-US" smtClean="0"/>
              <a:pPr>
                <a:defRPr/>
              </a:pPr>
              <a:t>52</a:t>
            </a:fld>
            <a:endParaRPr lang="ko-KR" alt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Wi-Fi - Cannot Connect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2467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When I try to connect my device to a Wireless Network, nothing happens. What can I do?</a:t>
            </a:r>
          </a:p>
          <a:p>
            <a:pPr marL="342900" indent="-342900"/>
            <a:endParaRPr lang="en-US" altLang="ko-KR" sz="1000" b="1" dirty="0" smtClean="0">
              <a:ea typeface="Arial Unicode MS" pitchFamily="50" charset="-127"/>
              <a:cs typeface="Arial Unicode MS" pitchFamily="50" charset="-127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Troubleshooting Wi-Fi Connections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 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Open Public Networks-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Move to a location with a better Wi-Fi signal strength if connection is weak and/or dropping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Power down the handset and power back on again 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Turn the Wi-Fi radio off/on              </a:t>
            </a:r>
          </a:p>
          <a:p>
            <a:pPr lvl="1"/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Delete the SSID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 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Closed Public Networks-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Moved to a location with a better Wi-Fi signal strength if connection is weak and/or dropping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Power down the handset and power back on again 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Turn the Wi-Fi radio off/on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Ensure proper credentials are entered as required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Some APs redirect to a portal to enter information before access is granted. Occasionally on mobile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devices, this page is not viewable. Try accessing the AP from a PC and enter in the information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If attempts are unsuccessful, please contact the wireless access point owner for additional assistance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Closed Private Networks-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Move to a location with a better Wi-Fi signal strength if connection is weak and/or dropping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Verify internet connectivity by using a computer to rule out WLAN problems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Power down the handset and power back on again </a:t>
            </a:r>
          </a:p>
          <a:p>
            <a:pPr lvl="1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Turn the Wi-Fi radio off/on</a:t>
            </a:r>
          </a:p>
          <a:p>
            <a:pPr marL="342900" indent="-342900"/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8192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5B2B3FA-17EF-46E0-AD1C-308E2D7B9531}" type="slidenum">
              <a:rPr lang="ko-KR" altLang="en-US" smtClean="0"/>
              <a:pPr>
                <a:defRPr/>
              </a:pPr>
              <a:t>53</a:t>
            </a:fld>
            <a:endParaRPr lang="ko-KR" alt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</a:t>
            </a:r>
            <a:r>
              <a:rPr lang="en-US" altLang="ko-KR" sz="1800" dirty="0" smtClean="0">
                <a:effectLst/>
                <a:ea typeface="굴림" pitchFamily="50" charset="-127"/>
                <a:cs typeface="Arial" charset="0"/>
              </a:rPr>
              <a:t>: Using Apple Mac computer with device Mass Storage mode</a:t>
            </a:r>
            <a:endParaRPr lang="ko-KR" altLang="en-US" sz="18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373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HY각헤드라인B" pitchFamily="18" charset="-127"/>
              </a:rPr>
              <a:t>Q : How do I connect my device to my </a:t>
            </a:r>
            <a:r>
              <a:rPr lang="en-US" altLang="ko-KR" sz="1000" b="1" dirty="0" smtClean="0">
                <a:solidFill>
                  <a:srgbClr val="FF0000"/>
                </a:solidFill>
                <a:ea typeface="HY각헤드라인B" pitchFamily="18" charset="-127"/>
              </a:rPr>
              <a:t>Mac book </a:t>
            </a:r>
            <a:r>
              <a:rPr lang="en-US" altLang="ko-KR" sz="1000" b="1" dirty="0" smtClean="0">
                <a:ea typeface="HY각헤드라인B" pitchFamily="18" charset="-127"/>
              </a:rPr>
              <a:t>to use Mass Storage mode?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sz="1000" b="1" dirty="0" smtClean="0">
              <a:ea typeface="HY각헤드라인B" pitchFamily="18" charset="-127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 </a:t>
            </a:r>
            <a:r>
              <a:rPr lang="en-US" altLang="ko-KR" sz="1000" b="1" dirty="0" smtClean="0">
                <a:ea typeface="HY각헤드라인B" pitchFamily="18" charset="-127"/>
              </a:rPr>
              <a:t>The phone can support a mass storage connection to a Mac.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HY각헤드라인B" pitchFamily="18" charset="-127"/>
              </a:rPr>
              <a:t>      In order to perform this task so that files can be transported from the Mac to the phone and vice versa, follow the steps below.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sz="1000" dirty="0" smtClean="0">
              <a:ea typeface="HY각헤드라인B" pitchFamily="18" charset="-127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1. Plug the </a:t>
            </a:r>
            <a:r>
              <a:rPr lang="en-US" altLang="ko-KR" sz="1000" b="1" dirty="0" smtClean="0">
                <a:ea typeface="HY각헤드라인B" pitchFamily="18" charset="-127"/>
              </a:rPr>
              <a:t>micro USB cable </a:t>
            </a:r>
            <a:r>
              <a:rPr lang="en-US" altLang="ko-KR" sz="1000" dirty="0" smtClean="0">
                <a:ea typeface="HY각헤드라인B" pitchFamily="18" charset="-127"/>
              </a:rPr>
              <a:t>directly into the Mac.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2. Plug the </a:t>
            </a:r>
            <a:r>
              <a:rPr lang="en-US" altLang="ko-KR" sz="1000" b="1" dirty="0" smtClean="0">
                <a:ea typeface="HY각헤드라인B" pitchFamily="18" charset="-127"/>
              </a:rPr>
              <a:t>other end </a:t>
            </a:r>
            <a:r>
              <a:rPr lang="en-US" altLang="ko-KR" sz="1000" dirty="0" smtClean="0">
                <a:ea typeface="HY각헤드라인B" pitchFamily="18" charset="-127"/>
              </a:rPr>
              <a:t>of the cable into the phone.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3. Select </a:t>
            </a:r>
            <a:r>
              <a:rPr lang="en-US" altLang="ko-KR" sz="1000" b="1" dirty="0" smtClean="0">
                <a:ea typeface="HY각헤드라인B" pitchFamily="18" charset="-127"/>
              </a:rPr>
              <a:t>Mass Storage </a:t>
            </a:r>
            <a:r>
              <a:rPr lang="en-US" altLang="ko-KR" sz="1000" dirty="0" smtClean="0">
                <a:ea typeface="HY각헤드라인B" pitchFamily="18" charset="-127"/>
              </a:rPr>
              <a:t>when prompted.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4. Select </a:t>
            </a:r>
            <a:r>
              <a:rPr lang="en-US" altLang="ko-KR" sz="1000" b="1" dirty="0" smtClean="0">
                <a:ea typeface="HY각헤드라인B" pitchFamily="18" charset="-127"/>
              </a:rPr>
              <a:t>Mount</a:t>
            </a:r>
            <a:r>
              <a:rPr lang="en-US" altLang="ko-KR" sz="1000" dirty="0" smtClean="0">
                <a:ea typeface="HY각헤드라인B" pitchFamily="18" charset="-127"/>
              </a:rPr>
              <a:t>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5. Depending on the amount of volumes, one or two drives will appear on the right.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    Click on one to </a:t>
            </a:r>
            <a:r>
              <a:rPr lang="en-US" altLang="ko-KR" sz="1000" b="1" dirty="0" smtClean="0">
                <a:ea typeface="HY각헤드라인B" pitchFamily="18" charset="-127"/>
              </a:rPr>
              <a:t>explore the file </a:t>
            </a:r>
            <a:r>
              <a:rPr lang="en-US" altLang="ko-KR" sz="1000" dirty="0" smtClean="0">
                <a:ea typeface="HY각헤드라인B" pitchFamily="18" charset="-127"/>
              </a:rPr>
              <a:t>structure. When a folder or file is found that you desire to transfer, simply drag and drop it to the desktop.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6. When finished, don't forget to eject the volume by dragging it towards the Trash.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ko-KR" altLang="en-US" sz="1000" dirty="0" smtClean="0">
              <a:ea typeface="굴림" pitchFamily="50" charset="-127"/>
            </a:endParaRPr>
          </a:p>
        </p:txBody>
      </p:sp>
      <p:sp>
        <p:nvSpPr>
          <p:cNvPr id="8294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D15EEA7-9110-4D77-A437-9C926755C2F8}" type="slidenum">
              <a:rPr lang="ko-KR" altLang="en-US" smtClean="0"/>
              <a:pPr>
                <a:defRPr/>
              </a:pPr>
              <a:t>54</a:t>
            </a:fld>
            <a:endParaRPr lang="ko-KR" altLang="en-US" smtClean="0"/>
          </a:p>
        </p:txBody>
      </p:sp>
      <p:pic>
        <p:nvPicPr>
          <p:cNvPr id="6349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3494" name="직사각형 5"/>
          <p:cNvSpPr>
            <a:spLocks noChangeArrowheads="1"/>
          </p:cNvSpPr>
          <p:nvPr/>
        </p:nvSpPr>
        <p:spPr bwMode="auto">
          <a:xfrm>
            <a:off x="179388" y="5807075"/>
            <a:ext cx="87820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 : 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With USB debugging enabled, a window will pop up asking what to do with the connection.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Click cancel and close the window out. It has no bearing on file transferring.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- The FAQ is based on OSX 10.6.7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- In System Profiler, the volume should show up under the Samsung Android.</a:t>
            </a:r>
            <a:endParaRPr lang="ko-KR" altLang="en-US" sz="1000"/>
          </a:p>
        </p:txBody>
      </p:sp>
      <p:pic>
        <p:nvPicPr>
          <p:cNvPr id="63495" name="그림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429000"/>
            <a:ext cx="3636963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직사각형 17"/>
          <p:cNvSpPr>
            <a:spLocks noChangeArrowheads="1"/>
          </p:cNvSpPr>
          <p:nvPr/>
        </p:nvSpPr>
        <p:spPr bwMode="auto">
          <a:xfrm>
            <a:off x="5126038" y="3709988"/>
            <a:ext cx="325437" cy="720725"/>
          </a:xfrm>
          <a:prstGeom prst="rect">
            <a:avLst/>
          </a:prstGeom>
          <a:noFill/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pic>
        <p:nvPicPr>
          <p:cNvPr id="63497" name="그림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143250"/>
            <a:ext cx="18383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Elbow Connector 10"/>
          <p:cNvCxnSpPr>
            <a:stCxn id="63496" idx="3"/>
          </p:cNvCxnSpPr>
          <p:nvPr/>
        </p:nvCxnSpPr>
        <p:spPr>
          <a:xfrm>
            <a:off x="5451475" y="4070350"/>
            <a:ext cx="692150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Using Mass storage mode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4515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3097213"/>
          </a:xfrm>
        </p:spPr>
        <p:txBody>
          <a:bodyPr>
            <a:noAutofit/>
          </a:bodyPr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How do I use Mass Storage Mode to transfer Data from my device to a PC?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To Connect in Mass Storage mode follow the sample steps below: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1. Go to Applications / Settings Connectivity / USB utilities / - ensure Mass Storage displayed.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2. Connect USB cable to device then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Plug the other end of the cable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in a USB port.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</a:t>
            </a:r>
            <a:r>
              <a:rPr lang="en-US" altLang="ko-KR" sz="1000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• </a:t>
            </a:r>
            <a:r>
              <a:rPr lang="en-US" altLang="ko-KR" sz="1000" b="1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Tip</a:t>
            </a:r>
            <a:r>
              <a:rPr lang="en-US" altLang="ko-KR" sz="1000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 : Avoid the use of multiport hubs of possible.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3 . The PC will throw an option window. Click on Open folder to view files.</a:t>
            </a: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4 .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Navigate to the desired files to be transferred and either drag and drop them over or copy and paste them into the directories.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•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Technical Support (Windows 7)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There will be two sets of drivers loaded assuming there is a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microsd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inserted.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Under Disk Drives in Device Manager, a P100 Card USB Device and a USB Device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should be present.</a:t>
            </a:r>
          </a:p>
          <a:p>
            <a:pPr marL="342900" indent="-342900"/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8397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38A9B4-A32A-4BEF-93EB-9CE09B06EF7C}" type="slidenum">
              <a:rPr lang="ko-KR" altLang="en-US" smtClean="0"/>
              <a:pPr>
                <a:defRPr/>
              </a:pPr>
              <a:t>55</a:t>
            </a:fld>
            <a:endParaRPr lang="ko-KR" altLang="en-US" smtClean="0"/>
          </a:p>
        </p:txBody>
      </p:sp>
      <p:sp>
        <p:nvSpPr>
          <p:cNvPr id="64517" name="직사각형 4"/>
          <p:cNvSpPr>
            <a:spLocks noChangeArrowheads="1"/>
          </p:cNvSpPr>
          <p:nvPr/>
        </p:nvSpPr>
        <p:spPr bwMode="auto">
          <a:xfrm>
            <a:off x="179388" y="5494338"/>
            <a:ext cx="87852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ea typeface="HY각헤드라인B" pitchFamily="18" charset="-127"/>
              </a:rPr>
              <a:t>Note 1: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If the computer has problems installing the drivers, try a different port. 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If it does not work, perform a uninstall and reinstall of the drivers. 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For manual install, see the name of the referenced files in diagram 1.</a:t>
            </a:r>
          </a:p>
          <a:p>
            <a:endParaRPr lang="en-US" altLang="ko-KR" sz="1000" dirty="0">
              <a:solidFill>
                <a:srgbClr val="0000FF"/>
              </a:solidFill>
              <a:ea typeface="HY각헤드라인B" pitchFamily="18" charset="-127"/>
            </a:endParaRPr>
          </a:p>
          <a:p>
            <a:r>
              <a:rPr lang="en-GB" altLang="ko-KR" sz="1000" b="1" dirty="0">
                <a:solidFill>
                  <a:srgbClr val="0000FF"/>
                </a:solidFill>
              </a:rPr>
              <a:t>Note 2: </a:t>
            </a:r>
          </a:p>
          <a:p>
            <a:r>
              <a:rPr lang="en-GB" altLang="ko-KR" sz="1000" dirty="0">
                <a:solidFill>
                  <a:srgbClr val="0000FF"/>
                </a:solidFill>
              </a:rPr>
              <a:t>Please add information on how this process is to be done</a:t>
            </a:r>
            <a:endParaRPr lang="en-US" altLang="ko-KR" sz="1000" dirty="0">
              <a:solidFill>
                <a:srgbClr val="0000FF"/>
              </a:solidFill>
              <a:ea typeface="HY각헤드라인B" pitchFamily="18" charset="-127"/>
            </a:endParaRPr>
          </a:p>
        </p:txBody>
      </p:sp>
      <p:pic>
        <p:nvPicPr>
          <p:cNvPr id="64518" name="그림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22637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519" name="Elbow Connector 14"/>
          <p:cNvCxnSpPr>
            <a:cxnSpLocks noChangeShapeType="1"/>
          </p:cNvCxnSpPr>
          <p:nvPr/>
        </p:nvCxnSpPr>
        <p:spPr bwMode="auto">
          <a:xfrm flipV="1">
            <a:off x="4140200" y="5429264"/>
            <a:ext cx="2003436" cy="65086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785794"/>
            <a:ext cx="1867211" cy="17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Elbow Connector 10"/>
          <p:cNvCxnSpPr/>
          <p:nvPr/>
        </p:nvCxnSpPr>
        <p:spPr>
          <a:xfrm flipV="1">
            <a:off x="4643438" y="1928802"/>
            <a:ext cx="1428760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786058"/>
            <a:ext cx="5500726" cy="13826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15" name="Elbow Connector 14"/>
          <p:cNvCxnSpPr/>
          <p:nvPr/>
        </p:nvCxnSpPr>
        <p:spPr>
          <a:xfrm>
            <a:off x="2071670" y="2714620"/>
            <a:ext cx="1714512" cy="114300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2321703" y="3178967"/>
            <a:ext cx="714380" cy="50006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Sync with Windows Media Player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5539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Can I Transfer Content to and from the device using Windows Media Player?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To Connecting using Media Player follow the steps below, after you have set the device in USB settings to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Media Player mode:</a:t>
            </a: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1. From the Home screen,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Plug the cable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into the Phone.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2.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Plug the other end of the cable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in a USB port.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</a:t>
            </a:r>
            <a:r>
              <a:rPr lang="en-US" altLang="ko-KR" sz="1000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• </a:t>
            </a:r>
            <a:r>
              <a:rPr lang="en-US" altLang="ko-KR" sz="1000" b="1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Tip</a:t>
            </a:r>
            <a:r>
              <a:rPr lang="en-US" altLang="ko-KR" sz="1000" dirty="0" smtClean="0">
                <a:solidFill>
                  <a:srgbClr val="0000FF"/>
                </a:solidFill>
                <a:ea typeface="굴림" pitchFamily="50" charset="-127"/>
                <a:cs typeface="Arial" charset="0"/>
              </a:rPr>
              <a:t> : Avoid the use of multiport hubs of possible.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Media Player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when prompted.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4. Open Windows Media Player.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Notice the phone is displayed in the left pane for each drive volume present.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5. Click on the Sync Tab to see  the phone.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6.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Try dragging and dropping the music on the Sync list from your music library.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7. Click the Sync button to start the transfer progress.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8. The transfer has been completed.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9. Unplug the USB cable from the computer.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You are now ready to play music on the go with your phone.</a:t>
            </a: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•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Technical Support (Windows 7)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MTP devices will general show under Portable Devices.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Ensure the device is listed as in diagram 1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</a:t>
            </a:r>
            <a:r>
              <a:rPr lang="en-US" altLang="ko-KR" sz="1000" b="1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Diagram 1</a:t>
            </a:r>
          </a:p>
          <a:p>
            <a:pPr marL="342900" indent="-342900"/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If the computer has problems installing the drivers, </a:t>
            </a:r>
          </a:p>
          <a:p>
            <a:pPr marL="342900" indent="-342900"/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try a different port. </a:t>
            </a:r>
          </a:p>
          <a:p>
            <a:pPr marL="342900" indent="-342900"/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If detection is still a problem, visit Microsoft update </a:t>
            </a:r>
          </a:p>
          <a:p>
            <a:pPr marL="342900" indent="-342900"/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and update top the latest version of Windows Media Player for the OS.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</a:t>
            </a:r>
          </a:p>
          <a:p>
            <a:pPr marL="342900" indent="-342900"/>
            <a:r>
              <a:rPr lang="en-US" altLang="ko-KR" sz="1000" b="1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Diagram 2 </a:t>
            </a:r>
          </a:p>
          <a:p>
            <a:pPr marL="342900" indent="-342900"/>
            <a:r>
              <a:rPr lang="en-US" altLang="ko-KR" sz="1000" b="1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</a:t>
            </a:r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shows the current drivers loaded </a:t>
            </a:r>
          </a:p>
          <a:p>
            <a:pPr marL="342900" indent="-342900"/>
            <a:r>
              <a:rPr lang="en-US" altLang="ko-KR" sz="1000" dirty="0" smtClean="0">
                <a:solidFill>
                  <a:srgbClr val="0000FF"/>
                </a:solidFill>
                <a:ea typeface="HY각헤드라인B" pitchFamily="18" charset="-127"/>
                <a:cs typeface="Arial" charset="0"/>
              </a:rPr>
              <a:t>      and needed for MTP operation with Windows Media Player.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8499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697437F-B6BA-44E8-B96A-119731287DEE}" type="slidenum">
              <a:rPr lang="ko-KR" altLang="en-US" smtClean="0"/>
              <a:pPr>
                <a:defRPr/>
              </a:pPr>
              <a:t>56</a:t>
            </a:fld>
            <a:endParaRPr lang="ko-KR" altLang="en-US" smtClean="0"/>
          </a:p>
        </p:txBody>
      </p:sp>
      <p:pic>
        <p:nvPicPr>
          <p:cNvPr id="65541" name="그림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8338" y="3429000"/>
            <a:ext cx="22145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그림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8300" y="3429000"/>
            <a:ext cx="2249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543" name="Elbow Connector 14"/>
          <p:cNvCxnSpPr>
            <a:cxnSpLocks noChangeShapeType="1"/>
          </p:cNvCxnSpPr>
          <p:nvPr/>
        </p:nvCxnSpPr>
        <p:spPr bwMode="auto">
          <a:xfrm>
            <a:off x="1120775" y="5056188"/>
            <a:ext cx="3856038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65544" name="Elbow Connector 14"/>
          <p:cNvCxnSpPr>
            <a:cxnSpLocks noChangeShapeType="1"/>
          </p:cNvCxnSpPr>
          <p:nvPr/>
        </p:nvCxnSpPr>
        <p:spPr bwMode="auto">
          <a:xfrm flipV="1">
            <a:off x="1120775" y="5711825"/>
            <a:ext cx="6723063" cy="446088"/>
          </a:xfrm>
          <a:prstGeom prst="bentConnector2">
            <a:avLst/>
          </a:prstGeom>
          <a:noFill/>
          <a:ln w="9525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6554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193833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Elbow Connector 11"/>
          <p:cNvCxnSpPr/>
          <p:nvPr/>
        </p:nvCxnSpPr>
        <p:spPr>
          <a:xfrm flipV="1">
            <a:off x="2714625" y="2214563"/>
            <a:ext cx="2786063" cy="28575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571612"/>
            <a:ext cx="208618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Connectivity: Driver Installation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656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When I connect my device via USB I get messages saying I need to install drivers?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Generally the DLL files or Drivers you require to connect you Android device via USB are available through downloading and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installing 2 key programs:</a:t>
            </a: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1. Install latest version of Microsoft  Windows Media Player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2. Install Samsung KIES available from Samsung.com web site in your device models support section</a:t>
            </a:r>
          </a:p>
          <a:p>
            <a:pPr marL="342900" indent="-342900"/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8602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F28B56A-49A6-49BB-BD83-92B604FD545D}" type="slidenum">
              <a:rPr lang="ko-KR" altLang="en-US" smtClean="0"/>
              <a:pPr>
                <a:defRPr/>
              </a:pPr>
              <a:t>57</a:t>
            </a:fld>
            <a:endParaRPr lang="ko-KR" alt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6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318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8BD5624-C3EE-431E-AEAD-3FCB9E3EF5D4}" type="slidenum">
              <a:rPr lang="ko-KR" altLang="en-US" smtClean="0"/>
              <a:pPr>
                <a:defRPr/>
              </a:pPr>
              <a:t>58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1143000" y="2770188"/>
            <a:ext cx="71548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E-mail &amp; Messages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Setup Email account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861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up an E-mail account  </a:t>
            </a:r>
          </a:p>
          <a:p>
            <a:endParaRPr lang="en-US" altLang="ko-KR" sz="1000" b="1" dirty="0" smtClean="0">
              <a:solidFill>
                <a:srgbClr val="000000"/>
              </a:solidFill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To set up E-mail account 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Email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Email Service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Enter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E-mail address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,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Password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and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Login and follow on screen instructions.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Note – a data connection is required in order to complete the E-mail set up process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9421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DE4B857-5558-4C4B-A35F-1037027E49E5}" type="slidenum">
              <a:rPr lang="ko-KR" altLang="en-US" smtClean="0"/>
              <a:pPr>
                <a:defRPr/>
              </a:pPr>
              <a:t>59</a:t>
            </a:fld>
            <a:endParaRPr lang="ko-KR" altLang="en-US" smtClean="0"/>
          </a:p>
        </p:txBody>
      </p:sp>
      <p:pic>
        <p:nvPicPr>
          <p:cNvPr id="686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1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615" name="직사각형 17"/>
          <p:cNvSpPr>
            <a:spLocks noChangeArrowheads="1"/>
          </p:cNvSpPr>
          <p:nvPr/>
        </p:nvSpPr>
        <p:spPr bwMode="auto">
          <a:xfrm>
            <a:off x="3149600" y="3827463"/>
            <a:ext cx="1371600" cy="11557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5060950" y="4651375"/>
            <a:ext cx="704850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4-1.Enter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617" name="직사각형 14"/>
          <p:cNvSpPr>
            <a:spLocks noChangeArrowheads="1"/>
          </p:cNvSpPr>
          <p:nvPr/>
        </p:nvSpPr>
        <p:spPr bwMode="auto">
          <a:xfrm>
            <a:off x="4635500" y="3795713"/>
            <a:ext cx="1371600" cy="698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4700588" y="5035550"/>
            <a:ext cx="708025" cy="217488"/>
          </a:xfrm>
          <a:prstGeom prst="wedgeRectCallout">
            <a:avLst>
              <a:gd name="adj1" fmla="val -19728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619" name="직사각형 17"/>
          <p:cNvSpPr>
            <a:spLocks noChangeArrowheads="1"/>
          </p:cNvSpPr>
          <p:nvPr/>
        </p:nvSpPr>
        <p:spPr bwMode="auto">
          <a:xfrm>
            <a:off x="4645025" y="5395913"/>
            <a:ext cx="677863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3460750" y="5129213"/>
            <a:ext cx="714375" cy="217487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862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622" name="직사각형 17"/>
          <p:cNvSpPr>
            <a:spLocks noChangeArrowheads="1"/>
          </p:cNvSpPr>
          <p:nvPr/>
        </p:nvSpPr>
        <p:spPr bwMode="auto">
          <a:xfrm>
            <a:off x="2289175" y="3738563"/>
            <a:ext cx="388938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2038350" y="4294188"/>
            <a:ext cx="642938" cy="217487"/>
          </a:xfrm>
          <a:prstGeom prst="wedgeRectCallout">
            <a:avLst>
              <a:gd name="adj1" fmla="val 19962"/>
              <a:gd name="adj2" fmla="val -10938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862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8625" name="직사각형 29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1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704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7CD0B7-D04F-4420-A0C5-C9254A5722D3}" type="slidenum">
              <a:rPr lang="ko-KR" altLang="en-US" smtClean="0"/>
              <a:pPr>
                <a:defRPr/>
              </a:pPr>
              <a:t>6</a:t>
            </a:fld>
            <a:endParaRPr lang="ko-KR" altLang="en-US" smtClean="0"/>
          </a:p>
        </p:txBody>
      </p:sp>
      <p:sp>
        <p:nvSpPr>
          <p:cNvPr id="5" name="직사각형 4"/>
          <p:cNvSpPr/>
          <p:nvPr/>
        </p:nvSpPr>
        <p:spPr>
          <a:xfrm>
            <a:off x="1785938" y="2625725"/>
            <a:ext cx="557212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General Usage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E-mail: Setup Google Account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782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add my Google mail (G Mail) Account?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add your google mail (G Mail)  account follow the steps below: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Accounts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Add account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Google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6. Enter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E-mail address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,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Password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and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tap on Login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Note – a data connection is required in order to complete the E-mail set up process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en-US" altLang="ko-KR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F09B334-43CE-4498-BFBA-A3266FD5FD51}" type="slidenum">
              <a:rPr lang="ko-KR" altLang="en-US" smtClean="0"/>
              <a:pPr>
                <a:defRPr/>
              </a:pPr>
              <a:t>60</a:t>
            </a:fld>
            <a:endParaRPr lang="ko-KR" altLang="en-US"/>
          </a:p>
        </p:txBody>
      </p:sp>
      <p:sp>
        <p:nvSpPr>
          <p:cNvPr id="69637" name="TextBox 17"/>
          <p:cNvSpPr txBox="1">
            <a:spLocks noChangeArrowheads="1"/>
          </p:cNvSpPr>
          <p:nvPr/>
        </p:nvSpPr>
        <p:spPr bwMode="auto">
          <a:xfrm>
            <a:off x="7805738" y="6446838"/>
            <a:ext cx="874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800" b="1" dirty="0">
                <a:solidFill>
                  <a:srgbClr val="92D050"/>
                </a:solidFill>
              </a:rPr>
              <a:t>See next slide</a:t>
            </a:r>
          </a:p>
        </p:txBody>
      </p:sp>
      <p:pic>
        <p:nvPicPr>
          <p:cNvPr id="69638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9639" name="직사각형 17"/>
          <p:cNvSpPr>
            <a:spLocks noChangeArrowheads="1"/>
          </p:cNvSpPr>
          <p:nvPr/>
        </p:nvSpPr>
        <p:spPr bwMode="auto">
          <a:xfrm>
            <a:off x="3092450" y="4035425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3363913" y="4406900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964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9642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964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9645" name="직사각형 30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9647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9" name="직사각형 17"/>
          <p:cNvSpPr>
            <a:spLocks noChangeArrowheads="1"/>
          </p:cNvSpPr>
          <p:nvPr/>
        </p:nvSpPr>
        <p:spPr bwMode="auto">
          <a:xfrm>
            <a:off x="4667250" y="5384800"/>
            <a:ext cx="94615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4889500" y="5018088"/>
            <a:ext cx="642938" cy="217487"/>
          </a:xfrm>
          <a:prstGeom prst="wedgeRectCallout">
            <a:avLst>
              <a:gd name="adj1" fmla="val -17524"/>
              <a:gd name="adj2" fmla="val 1187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9651" name="직사각형 17"/>
          <p:cNvSpPr>
            <a:spLocks noChangeArrowheads="1"/>
          </p:cNvSpPr>
          <p:nvPr/>
        </p:nvSpPr>
        <p:spPr bwMode="auto">
          <a:xfrm>
            <a:off x="6089650" y="5118100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9" name="사각형 설명선 38"/>
          <p:cNvSpPr/>
          <p:nvPr/>
        </p:nvSpPr>
        <p:spPr bwMode="auto">
          <a:xfrm>
            <a:off x="6361113" y="4786313"/>
            <a:ext cx="642937" cy="217487"/>
          </a:xfrm>
          <a:prstGeom prst="wedgeRectCallout">
            <a:avLst>
              <a:gd name="adj1" fmla="val -19728"/>
              <a:gd name="adj2" fmla="val 9269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69653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3" name="사각형 설명선 42"/>
          <p:cNvSpPr/>
          <p:nvPr/>
        </p:nvSpPr>
        <p:spPr bwMode="auto">
          <a:xfrm>
            <a:off x="7997825" y="4651375"/>
            <a:ext cx="704850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4-1.Enter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9655" name="직사각형 14"/>
          <p:cNvSpPr>
            <a:spLocks noChangeArrowheads="1"/>
          </p:cNvSpPr>
          <p:nvPr/>
        </p:nvSpPr>
        <p:spPr bwMode="auto">
          <a:xfrm>
            <a:off x="7572375" y="3795713"/>
            <a:ext cx="1371600" cy="698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5" name="사각형 설명선 44"/>
          <p:cNvSpPr/>
          <p:nvPr/>
        </p:nvSpPr>
        <p:spPr bwMode="auto">
          <a:xfrm>
            <a:off x="7637463" y="5035550"/>
            <a:ext cx="708025" cy="217488"/>
          </a:xfrm>
          <a:prstGeom prst="wedgeRectCallout">
            <a:avLst>
              <a:gd name="adj1" fmla="val -19728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9657" name="직사각형 17"/>
          <p:cNvSpPr>
            <a:spLocks noChangeArrowheads="1"/>
          </p:cNvSpPr>
          <p:nvPr/>
        </p:nvSpPr>
        <p:spPr bwMode="auto">
          <a:xfrm>
            <a:off x="7581900" y="5395913"/>
            <a:ext cx="677863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E-mail: Google Sync items , Contacts, G Mail &amp; Calendar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0659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up Google Sync item schedule?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set up google sync item schedule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First - On idle screen tap Applications &gt; Settings &gt; Accounts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Choose the desired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Google mail accounts.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Tap on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Sync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schedule. 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Choose an option (Manual Sync or timed etc)</a:t>
            </a: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9728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2D125FE-DDA7-4C3D-8001-9878F603A702}" type="slidenum">
              <a:rPr lang="ko-KR" altLang="en-US" smtClean="0"/>
              <a:pPr>
                <a:defRPr/>
              </a:pPr>
              <a:t>61</a:t>
            </a:fld>
            <a:endParaRPr lang="ko-KR" altLang="en-US" smtClean="0"/>
          </a:p>
        </p:txBody>
      </p:sp>
      <p:pic>
        <p:nvPicPr>
          <p:cNvPr id="7066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0662" name="직사각형 36"/>
          <p:cNvSpPr>
            <a:spLocks noChangeArrowheads="1"/>
          </p:cNvSpPr>
          <p:nvPr/>
        </p:nvSpPr>
        <p:spPr bwMode="auto">
          <a:xfrm>
            <a:off x="179388" y="3821113"/>
            <a:ext cx="1371600" cy="2508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" name="사각형 설명선 6"/>
          <p:cNvSpPr/>
          <p:nvPr/>
        </p:nvSpPr>
        <p:spPr bwMode="auto">
          <a:xfrm>
            <a:off x="544513" y="4230688"/>
            <a:ext cx="641350" cy="217487"/>
          </a:xfrm>
          <a:prstGeom prst="wedgeRectCallout">
            <a:avLst>
              <a:gd name="adj1" fmla="val -20432"/>
              <a:gd name="adj2" fmla="val -11300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066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0665" name="직사각형 17"/>
          <p:cNvSpPr>
            <a:spLocks noChangeArrowheads="1"/>
          </p:cNvSpPr>
          <p:nvPr/>
        </p:nvSpPr>
        <p:spPr bwMode="auto">
          <a:xfrm>
            <a:off x="1662113" y="3841750"/>
            <a:ext cx="1371600" cy="2619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135188" y="4267200"/>
            <a:ext cx="642937" cy="217488"/>
          </a:xfrm>
          <a:prstGeom prst="wedgeRectCallout">
            <a:avLst>
              <a:gd name="adj1" fmla="val -19728"/>
              <a:gd name="adj2" fmla="val -11916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2.Check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3028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643438" y="2000240"/>
            <a:ext cx="2928958" cy="3429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3071802" y="2643182"/>
            <a:ext cx="1643074" cy="64294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</a:t>
            </a:r>
            <a:r>
              <a:rPr lang="en-GB" altLang="ko-KR" sz="2400" dirty="0" smtClean="0">
                <a:effectLst/>
                <a:ea typeface="굴림" pitchFamily="50" charset="-127"/>
                <a:cs typeface="Arial" charset="0"/>
              </a:rPr>
              <a:t>Option - E-mail Client sync setting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168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does Samsung Email Client Work, there is No Option to set Sync for Past  3 days, 5 days.. Or  week?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A: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Samsung set the Sync method to the 25 most recently received emails for first time sync. 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If you need more recently email, click on Load more messages, and it will Sync another 25 old emails. New email will come in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when you click on menu -&gt; Refresh</a:t>
            </a:r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983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AF9CA65-7966-4CA0-B058-C53364E81A4E}" type="slidenum">
              <a:rPr lang="ko-KR" altLang="en-US" smtClean="0"/>
              <a:pPr>
                <a:defRPr/>
              </a:pPr>
              <a:t>62</a:t>
            </a:fld>
            <a:endParaRPr lang="ko-KR" altLang="en-US" smtClean="0"/>
          </a:p>
        </p:txBody>
      </p:sp>
      <p:pic>
        <p:nvPicPr>
          <p:cNvPr id="7168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33649"/>
            <a:ext cx="2178034" cy="3267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7" name="직사각형 36"/>
          <p:cNvSpPr>
            <a:spLocks noChangeArrowheads="1"/>
          </p:cNvSpPr>
          <p:nvPr/>
        </p:nvSpPr>
        <p:spPr bwMode="auto">
          <a:xfrm>
            <a:off x="2000232" y="2428868"/>
            <a:ext cx="357190" cy="35719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Attaching Files (1/2)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2707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can I attach a file to an e-mail I want to send on my phone?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attach the file  when you send e-mail on my phone, follow the steps below 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1. From the standby screen, tap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Menu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2. Select </a:t>
            </a: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Email</a:t>
            </a:r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Compose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Attach icon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9933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4199275-48FB-4F7E-8690-04830E2C783B}" type="slidenum">
              <a:rPr lang="ko-KR" altLang="en-US" smtClean="0"/>
              <a:pPr>
                <a:defRPr/>
              </a:pPr>
              <a:t>63</a:t>
            </a:fld>
            <a:endParaRPr lang="ko-KR" altLang="en-US" smtClean="0"/>
          </a:p>
        </p:txBody>
      </p:sp>
      <p:pic>
        <p:nvPicPr>
          <p:cNvPr id="7270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271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711" name="직사각형 17"/>
          <p:cNvSpPr>
            <a:spLocks noChangeArrowheads="1"/>
          </p:cNvSpPr>
          <p:nvPr/>
        </p:nvSpPr>
        <p:spPr bwMode="auto">
          <a:xfrm>
            <a:off x="3148013" y="5407025"/>
            <a:ext cx="368300" cy="2000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3201988" y="5057775"/>
            <a:ext cx="642937" cy="217488"/>
          </a:xfrm>
          <a:prstGeom prst="wedgeRectCallout">
            <a:avLst>
              <a:gd name="adj1" fmla="val -23036"/>
              <a:gd name="adj2" fmla="val 10898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2713" name="직사각형 14"/>
          <p:cNvSpPr>
            <a:spLocks noChangeArrowheads="1"/>
          </p:cNvSpPr>
          <p:nvPr/>
        </p:nvSpPr>
        <p:spPr bwMode="auto">
          <a:xfrm>
            <a:off x="5791200" y="4176713"/>
            <a:ext cx="211138" cy="168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5357813" y="3789363"/>
            <a:ext cx="642937" cy="217487"/>
          </a:xfrm>
          <a:prstGeom prst="wedgeRectCallout">
            <a:avLst>
              <a:gd name="adj1" fmla="val 24372"/>
              <a:gd name="adj2" fmla="val 12528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271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716" name="직사각형 17"/>
          <p:cNvSpPr>
            <a:spLocks noChangeArrowheads="1"/>
          </p:cNvSpPr>
          <p:nvPr/>
        </p:nvSpPr>
        <p:spPr bwMode="auto">
          <a:xfrm>
            <a:off x="2289175" y="3738563"/>
            <a:ext cx="388938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2038350" y="4294188"/>
            <a:ext cx="642938" cy="217487"/>
          </a:xfrm>
          <a:prstGeom prst="wedgeRectCallout">
            <a:avLst>
              <a:gd name="adj1" fmla="val 19962"/>
              <a:gd name="adj2" fmla="val -10938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271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2719" name="직사각형 21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7643813" y="6000750"/>
            <a:ext cx="1211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1200" b="1" dirty="0">
                <a:solidFill>
                  <a:srgbClr val="FF0000"/>
                </a:solidFill>
              </a:rPr>
              <a:t>See next slide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Attaching Files (2/2)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373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can I attach a file to an e-mail I want to send on my phone?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attach the file  when you send e-mail on my phone, follow the steps below 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5. Choose the desired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Attach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items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6.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Add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</a:t>
            </a: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9933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294CFE8-956D-41F8-A4CC-F6906CB4C5EE}" type="slidenum">
              <a:rPr lang="ko-KR" altLang="en-US" smtClean="0"/>
              <a:pPr>
                <a:defRPr/>
              </a:pPr>
              <a:t>64</a:t>
            </a:fld>
            <a:endParaRPr lang="ko-KR" altLang="en-US" smtClean="0"/>
          </a:p>
        </p:txBody>
      </p:sp>
      <p:pic>
        <p:nvPicPr>
          <p:cNvPr id="7373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373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94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3735" name="직사각형 17"/>
          <p:cNvSpPr>
            <a:spLocks noChangeArrowheads="1"/>
          </p:cNvSpPr>
          <p:nvPr/>
        </p:nvSpPr>
        <p:spPr bwMode="auto">
          <a:xfrm>
            <a:off x="193675" y="3824288"/>
            <a:ext cx="1350963" cy="6127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3" name="사각형 설명선 42"/>
          <p:cNvSpPr/>
          <p:nvPr/>
        </p:nvSpPr>
        <p:spPr bwMode="auto">
          <a:xfrm>
            <a:off x="266700" y="4572000"/>
            <a:ext cx="714375" cy="217488"/>
          </a:xfrm>
          <a:prstGeom prst="wedgeRectCallout">
            <a:avLst>
              <a:gd name="adj1" fmla="val -21822"/>
              <a:gd name="adj2" fmla="val -10286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3737" name="직사각형 17"/>
          <p:cNvSpPr>
            <a:spLocks noChangeArrowheads="1"/>
          </p:cNvSpPr>
          <p:nvPr/>
        </p:nvSpPr>
        <p:spPr bwMode="auto">
          <a:xfrm>
            <a:off x="1649413" y="5402263"/>
            <a:ext cx="676275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1787525" y="5060950"/>
            <a:ext cx="714375" cy="217488"/>
          </a:xfrm>
          <a:prstGeom prst="wedgeRectCallout">
            <a:avLst>
              <a:gd name="adj1" fmla="val -20830"/>
              <a:gd name="adj2" fmla="val 10246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373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3740" name="직사각형 17"/>
          <p:cNvSpPr>
            <a:spLocks noChangeArrowheads="1"/>
          </p:cNvSpPr>
          <p:nvPr/>
        </p:nvSpPr>
        <p:spPr bwMode="auto">
          <a:xfrm>
            <a:off x="3136900" y="3859213"/>
            <a:ext cx="1385888" cy="1889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Delete Accounts (1/2)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6451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delete an E-mail account ?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delete e-mail account, follow the steps below: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dirty="0" smtClean="0">
                <a:ea typeface="Arial Unicode MS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Arial Unicode MS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Arial Unicode MS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solidFill>
                  <a:srgbClr val="000000"/>
                </a:solidFill>
                <a:ea typeface="Arial Unicode MS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solidFill>
                  <a:srgbClr val="000000"/>
                </a:solidFill>
                <a:ea typeface="Arial Unicode MS" pitchFamily="50" charset="-127"/>
                <a:cs typeface="Arial" charset="0"/>
              </a:rPr>
              <a:t>Email</a:t>
            </a:r>
            <a:r>
              <a:rPr lang="en-US" altLang="ko-KR" sz="1000" dirty="0" smtClean="0">
                <a:solidFill>
                  <a:srgbClr val="000000"/>
                </a:solidFill>
                <a:ea typeface="Arial Unicode MS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Accounts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Email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accounts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6.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Delete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account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003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A5D0D9F-A312-48EE-BD43-841ED3CAEBC9}" type="slidenum">
              <a:rPr lang="ko-KR" altLang="en-US" smtClean="0"/>
              <a:pPr>
                <a:defRPr/>
              </a:pPr>
              <a:t>65</a:t>
            </a:fld>
            <a:endParaRPr lang="ko-KR" altLang="en-US" smtClean="0"/>
          </a:p>
        </p:txBody>
      </p:sp>
      <p:pic>
        <p:nvPicPr>
          <p:cNvPr id="7475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58" name="직사각형 17"/>
          <p:cNvSpPr>
            <a:spLocks noChangeArrowheads="1"/>
          </p:cNvSpPr>
          <p:nvPr/>
        </p:nvSpPr>
        <p:spPr bwMode="auto">
          <a:xfrm>
            <a:off x="3817938" y="5410200"/>
            <a:ext cx="377825" cy="1968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800475" y="5053013"/>
            <a:ext cx="642938" cy="217487"/>
          </a:xfrm>
          <a:prstGeom prst="wedgeRectCallout">
            <a:avLst>
              <a:gd name="adj1" fmla="val -20830"/>
              <a:gd name="adj2" fmla="val 11550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476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61" name="직사각형 14"/>
          <p:cNvSpPr>
            <a:spLocks noChangeArrowheads="1"/>
          </p:cNvSpPr>
          <p:nvPr/>
        </p:nvSpPr>
        <p:spPr bwMode="auto">
          <a:xfrm>
            <a:off x="5330825" y="5414963"/>
            <a:ext cx="673100" cy="1841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5291138" y="5078413"/>
            <a:ext cx="642937" cy="217487"/>
          </a:xfrm>
          <a:prstGeom prst="wedgeRectCallout">
            <a:avLst>
              <a:gd name="adj1" fmla="val -21932"/>
              <a:gd name="adj2" fmla="val 10572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476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64" name="직사각형 17"/>
          <p:cNvSpPr>
            <a:spLocks noChangeArrowheads="1"/>
          </p:cNvSpPr>
          <p:nvPr/>
        </p:nvSpPr>
        <p:spPr bwMode="auto">
          <a:xfrm>
            <a:off x="2289175" y="3738563"/>
            <a:ext cx="388938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2038350" y="4294188"/>
            <a:ext cx="642938" cy="217487"/>
          </a:xfrm>
          <a:prstGeom prst="wedgeRectCallout">
            <a:avLst>
              <a:gd name="adj1" fmla="val 19962"/>
              <a:gd name="adj2" fmla="val -10938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476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67" name="직사각형 21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476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70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71" name="직사각형 14"/>
          <p:cNvSpPr>
            <a:spLocks noChangeArrowheads="1"/>
          </p:cNvSpPr>
          <p:nvPr/>
        </p:nvSpPr>
        <p:spPr bwMode="auto">
          <a:xfrm>
            <a:off x="6181725" y="3875088"/>
            <a:ext cx="1289050" cy="1857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6365875" y="4176713"/>
            <a:ext cx="642938" cy="217487"/>
          </a:xfrm>
          <a:prstGeom prst="wedgeRectCallout">
            <a:avLst>
              <a:gd name="adj1" fmla="val -19727"/>
              <a:gd name="adj2" fmla="val -10286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4773" name="직사각형 14"/>
          <p:cNvSpPr>
            <a:spLocks noChangeArrowheads="1"/>
          </p:cNvSpPr>
          <p:nvPr/>
        </p:nvSpPr>
        <p:spPr bwMode="auto">
          <a:xfrm>
            <a:off x="8229600" y="5413375"/>
            <a:ext cx="552450" cy="1857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189913" y="5078413"/>
            <a:ext cx="642937" cy="217487"/>
          </a:xfrm>
          <a:prstGeom prst="wedgeRectCallout">
            <a:avLst>
              <a:gd name="adj1" fmla="val -21932"/>
              <a:gd name="adj2" fmla="val 10572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Delete Accounts (2/2)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577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delete an E-mail account 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delete e-mail account,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Arial Unicode MS" pitchFamily="50" charset="-127"/>
                <a:cs typeface="Arial Unicode MS" pitchFamily="50" charset="-127"/>
              </a:rPr>
              <a:t>   7. Choose the desired account.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8.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Delete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1003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87C2A5D-0EB9-489A-BD84-305CBB76C0C8}" type="slidenum">
              <a:rPr lang="ko-KR" altLang="en-US" smtClean="0"/>
              <a:pPr>
                <a:defRPr/>
              </a:pPr>
              <a:t>66</a:t>
            </a:fld>
            <a:endParaRPr lang="ko-KR" altLang="en-US" smtClean="0"/>
          </a:p>
        </p:txBody>
      </p:sp>
      <p:pic>
        <p:nvPicPr>
          <p:cNvPr id="7578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82" name="직사각형 17"/>
          <p:cNvSpPr>
            <a:spLocks noChangeArrowheads="1"/>
          </p:cNvSpPr>
          <p:nvPr/>
        </p:nvSpPr>
        <p:spPr bwMode="auto">
          <a:xfrm>
            <a:off x="1717675" y="5407025"/>
            <a:ext cx="939800" cy="1793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1966913" y="5038725"/>
            <a:ext cx="642937" cy="217488"/>
          </a:xfrm>
          <a:prstGeom prst="wedgeRectCallout">
            <a:avLst>
              <a:gd name="adj1" fmla="val -19728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5784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5785" name="직사각형 21"/>
          <p:cNvSpPr>
            <a:spLocks noChangeArrowheads="1"/>
          </p:cNvSpPr>
          <p:nvPr/>
        </p:nvSpPr>
        <p:spPr bwMode="auto">
          <a:xfrm>
            <a:off x="144463" y="3829050"/>
            <a:ext cx="1365250" cy="2825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466725" y="4267200"/>
            <a:ext cx="695325" cy="217488"/>
          </a:xfrm>
          <a:prstGeom prst="wedgeRectCallout">
            <a:avLst>
              <a:gd name="adj1" fmla="val -21535"/>
              <a:gd name="adj2" fmla="val -11301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E-mail: Other accounts (POP/IMAP)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1379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4803775"/>
          </a:xfrm>
        </p:spPr>
        <p:txBody>
          <a:bodyPr/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b="1" dirty="0" smtClean="0">
                <a:ea typeface="HY각헤드라인B"/>
                <a:cs typeface="HY각헤드라인B"/>
              </a:rPr>
              <a:t>Q : How do I Setup a POP or IMAP Account on my device?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b="1" dirty="0" smtClean="0">
              <a:ea typeface="HY각헤드라인B"/>
              <a:cs typeface="HY각헤드라인B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dirty="0" smtClean="0">
                <a:ea typeface="HY각헤드라인B"/>
                <a:cs typeface="HY각헤드라인B"/>
              </a:rPr>
              <a:t> </a:t>
            </a:r>
            <a:r>
              <a:rPr lang="en-US" altLang="ko-KR" b="1" dirty="0" smtClean="0">
                <a:ea typeface="HY각헤드라인B"/>
                <a:cs typeface="HY각헤드라인B"/>
              </a:rPr>
              <a:t>To Set Up a POP or IMAP account follow the sample steps below: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dirty="0" smtClean="0">
              <a:ea typeface="굴림" pitchFamily="50" charset="-127"/>
            </a:endParaRP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</a:rPr>
              <a:t>   </a:t>
            </a:r>
            <a:r>
              <a:rPr lang="en-US" altLang="ko-KR" dirty="0">
                <a:ea typeface="굴림" pitchFamily="50" charset="-127"/>
              </a:rPr>
              <a:t>1. </a:t>
            </a:r>
            <a:r>
              <a:rPr lang="en-GB" altLang="ko-KR" dirty="0" smtClean="0">
                <a:ea typeface="굴림" pitchFamily="50" charset="-127"/>
              </a:rPr>
              <a:t>From the standby screen, tap Menu</a:t>
            </a:r>
            <a:r>
              <a:rPr lang="en-US" altLang="ko-KR" dirty="0" smtClean="0">
                <a:ea typeface="굴림" pitchFamily="50" charset="-127"/>
              </a:rPr>
              <a:t>.</a:t>
            </a:r>
            <a:endParaRPr lang="en-US" altLang="ko-KR" dirty="0">
              <a:ea typeface="굴림" pitchFamily="50" charset="-127"/>
            </a:endParaRP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  2. Select </a:t>
            </a:r>
            <a:r>
              <a:rPr lang="en-US" altLang="ko-KR" b="1" dirty="0" smtClean="0">
                <a:ea typeface="굴림" pitchFamily="50" charset="-127"/>
              </a:rPr>
              <a:t>Email,</a:t>
            </a:r>
            <a:r>
              <a:rPr lang="en-US" altLang="ko-KR" dirty="0" smtClean="0">
                <a:ea typeface="굴림" pitchFamily="50" charset="-127"/>
              </a:rPr>
              <a:t> then </a:t>
            </a:r>
            <a:r>
              <a:rPr lang="en-US" altLang="ko-KR" b="1" dirty="0" smtClean="0">
                <a:ea typeface="굴림" pitchFamily="50" charset="-127"/>
              </a:rPr>
              <a:t>Accounts,</a:t>
            </a:r>
            <a:r>
              <a:rPr lang="en-US" altLang="ko-KR" dirty="0" smtClean="0">
                <a:ea typeface="굴림" pitchFamily="50" charset="-127"/>
              </a:rPr>
              <a:t> then </a:t>
            </a:r>
            <a:r>
              <a:rPr lang="en-US" altLang="ko-KR" b="1" dirty="0" smtClean="0">
                <a:ea typeface="굴림" pitchFamily="50" charset="-127"/>
              </a:rPr>
              <a:t>Settings, </a:t>
            </a:r>
            <a:r>
              <a:rPr lang="en-US" altLang="ko-KR" dirty="0" smtClean="0">
                <a:ea typeface="굴림" pitchFamily="50" charset="-127"/>
              </a:rPr>
              <a:t>then</a:t>
            </a:r>
            <a:r>
              <a:rPr lang="en-US" altLang="ko-KR" b="1" dirty="0" smtClean="0">
                <a:ea typeface="굴림" pitchFamily="50" charset="-127"/>
              </a:rPr>
              <a:t> Email accounts, </a:t>
            </a:r>
            <a:r>
              <a:rPr lang="en-US" altLang="ko-KR" dirty="0" smtClean="0">
                <a:ea typeface="굴림" pitchFamily="50" charset="-127"/>
              </a:rPr>
              <a:t>then</a:t>
            </a:r>
            <a:r>
              <a:rPr lang="en-US" altLang="ko-KR" b="1" dirty="0" smtClean="0">
                <a:ea typeface="굴림" pitchFamily="50" charset="-127"/>
              </a:rPr>
              <a:t> Add account</a:t>
            </a:r>
            <a:endParaRPr lang="en-US" altLang="ko-KR" dirty="0">
              <a:ea typeface="굴림" pitchFamily="50" charset="-127"/>
            </a:endParaRP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  3. Choose the desired </a:t>
            </a:r>
            <a:r>
              <a:rPr lang="en-US" altLang="ko-KR" b="1" dirty="0">
                <a:ea typeface="굴림" pitchFamily="50" charset="-127"/>
              </a:rPr>
              <a:t>Email Service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  4. Enter </a:t>
            </a:r>
            <a:r>
              <a:rPr lang="en-US" altLang="ko-KR" b="1" dirty="0">
                <a:ea typeface="굴림" pitchFamily="50" charset="-127"/>
              </a:rPr>
              <a:t>E-mail address</a:t>
            </a:r>
            <a:r>
              <a:rPr lang="en-US" altLang="ko-KR" dirty="0">
                <a:ea typeface="굴림" pitchFamily="50" charset="-127"/>
              </a:rPr>
              <a:t>, </a:t>
            </a:r>
            <a:r>
              <a:rPr lang="en-US" altLang="ko-KR" b="1" dirty="0">
                <a:ea typeface="굴림" pitchFamily="50" charset="-127"/>
              </a:rPr>
              <a:t>Password </a:t>
            </a:r>
            <a:r>
              <a:rPr lang="en-US" altLang="ko-KR" dirty="0">
                <a:ea typeface="굴림" pitchFamily="50" charset="-127"/>
              </a:rPr>
              <a:t>and</a:t>
            </a:r>
            <a:r>
              <a:rPr lang="en-US" altLang="ko-KR" b="1" dirty="0">
                <a:ea typeface="굴림" pitchFamily="50" charset="-127"/>
              </a:rPr>
              <a:t> Next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  5. Select </a:t>
            </a:r>
            <a:r>
              <a:rPr lang="en-US" altLang="ko-KR" b="1" dirty="0">
                <a:ea typeface="굴림" pitchFamily="50" charset="-127"/>
              </a:rPr>
              <a:t>Next</a:t>
            </a:r>
            <a:r>
              <a:rPr lang="en-US" altLang="ko-KR" dirty="0" smtClean="0">
                <a:ea typeface="굴림" pitchFamily="50" charset="-127"/>
              </a:rPr>
              <a:t>.</a:t>
            </a:r>
          </a:p>
          <a:p>
            <a:pPr>
              <a:defRPr/>
            </a:pPr>
            <a:endParaRPr lang="en-US" altLang="ko-KR" dirty="0" smtClean="0">
              <a:ea typeface="굴림" pitchFamily="50" charset="-127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•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Corporate </a:t>
            </a:r>
            <a:r>
              <a:rPr lang="en-US" altLang="ko-KR" dirty="0" smtClean="0">
                <a:ea typeface="굴림" pitchFamily="50" charset="-127"/>
              </a:rPr>
              <a:t>(Exchange/ActiveSync Over-The-Air)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    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</a:rPr>
              <a:t>   1. </a:t>
            </a:r>
            <a:r>
              <a:rPr lang="en-GB" altLang="ko-KR" dirty="0" smtClean="0">
                <a:ea typeface="굴림" pitchFamily="50" charset="-127"/>
              </a:rPr>
              <a:t>From the standby screen, tap Menu</a:t>
            </a:r>
            <a:r>
              <a:rPr lang="en-US" altLang="ko-KR" dirty="0" smtClean="0">
                <a:ea typeface="굴림" pitchFamily="50" charset="-127"/>
              </a:rPr>
              <a:t>.</a:t>
            </a:r>
            <a:endParaRPr lang="en-US" altLang="ko-KR" dirty="0">
              <a:ea typeface="굴림" pitchFamily="50" charset="-127"/>
            </a:endParaRP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  2. </a:t>
            </a:r>
            <a:r>
              <a:rPr lang="en-US" altLang="ko-KR" dirty="0" smtClean="0">
                <a:ea typeface="굴림" pitchFamily="50" charset="-127"/>
              </a:rPr>
              <a:t>Select </a:t>
            </a:r>
            <a:r>
              <a:rPr lang="en-US" altLang="ko-KR" b="1" dirty="0" smtClean="0">
                <a:ea typeface="굴림" pitchFamily="50" charset="-127"/>
              </a:rPr>
              <a:t>Settings</a:t>
            </a:r>
            <a:r>
              <a:rPr lang="en-US" altLang="ko-KR" dirty="0" smtClean="0">
                <a:ea typeface="굴림" pitchFamily="50" charset="-127"/>
              </a:rPr>
              <a:t>.  </a:t>
            </a:r>
            <a:endParaRPr lang="en-US" altLang="ko-KR" dirty="0">
              <a:ea typeface="굴림" pitchFamily="50" charset="-127"/>
            </a:endParaRP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</a:rPr>
              <a:t>   3. Select </a:t>
            </a:r>
            <a:r>
              <a:rPr lang="en-US" altLang="ko-KR" b="1" dirty="0" smtClean="0">
                <a:ea typeface="굴림" pitchFamily="50" charset="-127"/>
              </a:rPr>
              <a:t>Email</a:t>
            </a:r>
            <a:r>
              <a:rPr lang="en-US" altLang="ko-KR" dirty="0" smtClean="0">
                <a:ea typeface="굴림" pitchFamily="50" charset="-127"/>
              </a:rPr>
              <a:t>.</a:t>
            </a:r>
            <a:endParaRPr lang="en-US" altLang="ko-KR" dirty="0">
              <a:ea typeface="굴림" pitchFamily="50" charset="-127"/>
            </a:endParaRP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  </a:t>
            </a:r>
            <a:r>
              <a:rPr lang="en-US" altLang="ko-KR" dirty="0" smtClean="0">
                <a:ea typeface="굴림" pitchFamily="50" charset="-127"/>
              </a:rPr>
              <a:t>4. Select </a:t>
            </a:r>
            <a:r>
              <a:rPr lang="en-US" altLang="ko-KR" b="1" dirty="0" smtClean="0">
                <a:ea typeface="굴림" pitchFamily="50" charset="-127"/>
              </a:rPr>
              <a:t>Email</a:t>
            </a:r>
            <a:r>
              <a:rPr lang="en-US" altLang="ko-KR" dirty="0" smtClean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accounts</a:t>
            </a:r>
            <a:r>
              <a:rPr lang="en-US" altLang="ko-KR" dirty="0" smtClean="0">
                <a:ea typeface="굴림" pitchFamily="50" charset="-127"/>
              </a:rPr>
              <a:t>.</a:t>
            </a:r>
          </a:p>
          <a:p>
            <a:pPr>
              <a:defRPr/>
            </a:pP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5. Choose the desired email accounts.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6. Enter Domain/use name and Exchange Server name.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7. Verify that Secure Connection and SSL Certificates options are set accordingly and then Tap Next.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dirty="0" smtClean="0">
                <a:ea typeface="굴림" pitchFamily="50" charset="-127"/>
              </a:rPr>
              <a:t>   8. Set Account Options accordingly and Tap Set.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10240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B71C5D0-4104-48CE-B3D9-5FB3857EFA13}" type="slidenum">
              <a:rPr lang="ko-KR" altLang="en-US" smtClean="0"/>
              <a:pPr>
                <a:defRPr/>
              </a:pPr>
              <a:t>67</a:t>
            </a:fld>
            <a:endParaRPr lang="ko-KR" alt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7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342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93D46CE-A9A1-4CF6-83EC-761F6F659776}" type="slidenum">
              <a:rPr lang="ko-KR" altLang="en-US" smtClean="0"/>
              <a:pPr>
                <a:defRPr/>
              </a:pPr>
              <a:t>68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2714625" y="2841625"/>
            <a:ext cx="347662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Contacts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Contacts: Copy Contact To SIM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728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굴림" pitchFamily="50" charset="-127"/>
              </a:rPr>
              <a:t>Q : How do I Copy Contacts between my Phone and SIM Card ?   </a:t>
            </a:r>
          </a:p>
          <a:p>
            <a:pPr>
              <a:buFont typeface="Arial" pitchFamily="34" charset="0"/>
              <a:buNone/>
              <a:defRPr/>
            </a:pPr>
            <a:endParaRPr lang="en-US" altLang="ko-KR" sz="1000" b="1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굴림" pitchFamily="50" charset="-127"/>
              </a:rPr>
              <a:t>A : To copy All Contacts between the phone memory and the SIM Card follow the steps below: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    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</a:rPr>
              <a:t>Menu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</a:rPr>
              <a:t>Settings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</a:rPr>
              <a:t>Contacts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</a:rPr>
              <a:t>Export contacts</a:t>
            </a:r>
            <a:r>
              <a:rPr lang="en-US" altLang="ko-KR" sz="1000" dirty="0" smtClean="0">
                <a:ea typeface="굴림" pitchFamily="50" charset="-127"/>
              </a:rPr>
              <a:t>.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</a:rPr>
              <a:t>SIM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6. Choose the desired contacats, select </a:t>
            </a:r>
            <a:r>
              <a:rPr lang="en-US" altLang="ko-KR" sz="1000" b="1" dirty="0" smtClean="0">
                <a:ea typeface="굴림" pitchFamily="50" charset="-127"/>
              </a:rPr>
              <a:t>Export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  <a:endParaRPr lang="ko-KR" altLang="en-US" sz="1000" dirty="0" smtClean="0">
              <a:ea typeface="굴림" pitchFamily="50" charset="-127"/>
            </a:endParaRPr>
          </a:p>
        </p:txBody>
      </p:sp>
      <p:sp>
        <p:nvSpPr>
          <p:cNvPr id="10445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0B20399-39D2-4DF9-990D-C95CAE644195}" type="slidenum">
              <a:rPr lang="ko-KR" altLang="en-US" smtClean="0"/>
              <a:pPr>
                <a:defRPr/>
              </a:pPr>
              <a:t>69</a:t>
            </a:fld>
            <a:endParaRPr lang="ko-KR" altLang="en-US" smtClean="0"/>
          </a:p>
        </p:txBody>
      </p:sp>
      <p:pic>
        <p:nvPicPr>
          <p:cNvPr id="7885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5838" y="2949575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54" name="직사각형 17"/>
          <p:cNvSpPr>
            <a:spLocks noChangeArrowheads="1"/>
          </p:cNvSpPr>
          <p:nvPr/>
        </p:nvSpPr>
        <p:spPr bwMode="auto">
          <a:xfrm>
            <a:off x="6065838" y="3260725"/>
            <a:ext cx="1371600" cy="2190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6423025" y="3649663"/>
            <a:ext cx="714375" cy="217487"/>
          </a:xfrm>
          <a:prstGeom prst="wedgeRectCallout">
            <a:avLst>
              <a:gd name="adj1" fmla="val -21822"/>
              <a:gd name="adj2" fmla="val -1224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5.Check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885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35863" y="2949575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57" name="직사각형 14"/>
          <p:cNvSpPr>
            <a:spLocks noChangeArrowheads="1"/>
          </p:cNvSpPr>
          <p:nvPr/>
        </p:nvSpPr>
        <p:spPr bwMode="auto">
          <a:xfrm>
            <a:off x="7543800" y="3411538"/>
            <a:ext cx="1366838" cy="5080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7580313" y="3027363"/>
            <a:ext cx="720725" cy="217487"/>
          </a:xfrm>
          <a:prstGeom prst="wedgeRectCallout">
            <a:avLst>
              <a:gd name="adj1" fmla="val -19101"/>
              <a:gd name="adj2" fmla="val 1187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6-1.Select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8859" name="TextBox 24"/>
          <p:cNvSpPr txBox="1">
            <a:spLocks noChangeArrowheads="1"/>
          </p:cNvSpPr>
          <p:nvPr/>
        </p:nvSpPr>
        <p:spPr bwMode="auto">
          <a:xfrm>
            <a:off x="160338" y="5499100"/>
            <a:ext cx="64865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1000" b="1" u="sng" dirty="0">
                <a:solidFill>
                  <a:srgbClr val="FF0000"/>
                </a:solidFill>
              </a:rPr>
              <a:t>Note: </a:t>
            </a:r>
            <a:r>
              <a:rPr lang="en-GB" altLang="ko-KR" sz="1000" dirty="0"/>
              <a:t>When creating  a contact, the </a:t>
            </a:r>
            <a:r>
              <a:rPr lang="en-GB" altLang="ko-KR" sz="1000" dirty="0" smtClean="0"/>
              <a:t>saved contact </a:t>
            </a:r>
            <a:r>
              <a:rPr lang="en-GB" altLang="ko-KR" sz="1000" dirty="0"/>
              <a:t>will be stored </a:t>
            </a:r>
            <a:r>
              <a:rPr lang="en-GB" altLang="ko-KR" sz="1000" b="1" dirty="0">
                <a:solidFill>
                  <a:srgbClr val="FF0000"/>
                </a:solidFill>
              </a:rPr>
              <a:t>on  the handset</a:t>
            </a:r>
            <a:r>
              <a:rPr lang="en-GB" altLang="ko-KR" sz="1000" dirty="0"/>
              <a:t>. </a:t>
            </a:r>
          </a:p>
          <a:p>
            <a:endParaRPr lang="en-GB" altLang="ko-KR" sz="1000" dirty="0"/>
          </a:p>
          <a:p>
            <a:r>
              <a:rPr lang="en-GB" altLang="ko-KR" sz="1000" dirty="0"/>
              <a:t>If G mail account set up and contacts sync’d it will also be saved in G mail account. </a:t>
            </a:r>
          </a:p>
          <a:p>
            <a:endParaRPr lang="en-GB" altLang="ko-KR" sz="1000" dirty="0"/>
          </a:p>
          <a:p>
            <a:r>
              <a:rPr lang="en-GB" altLang="ko-KR" sz="1000" dirty="0"/>
              <a:t>To enable saved contact to be stored on SIM use  </a:t>
            </a:r>
            <a:r>
              <a:rPr lang="en-GB" altLang="ko-KR" sz="1000" b="1" dirty="0">
                <a:solidFill>
                  <a:srgbClr val="FF0000"/>
                </a:solidFill>
              </a:rPr>
              <a:t>Export to SIM  card function. </a:t>
            </a:r>
          </a:p>
          <a:p>
            <a:endParaRPr lang="en-GB" altLang="ko-KR" sz="1000" dirty="0"/>
          </a:p>
          <a:p>
            <a:r>
              <a:rPr lang="en-GB" altLang="ko-KR" sz="1000" dirty="0"/>
              <a:t>Contacts stored on SIM will not be displayed on device. Use </a:t>
            </a:r>
            <a:r>
              <a:rPr lang="en-GB" altLang="ko-KR" sz="1000" b="1" dirty="0">
                <a:solidFill>
                  <a:srgbClr val="FF0000"/>
                </a:solidFill>
              </a:rPr>
              <a:t>Import from SIM card </a:t>
            </a:r>
            <a:r>
              <a:rPr lang="en-GB" altLang="ko-KR" sz="1000" dirty="0"/>
              <a:t>to transfer them to handset.</a:t>
            </a:r>
          </a:p>
        </p:txBody>
      </p:sp>
      <p:pic>
        <p:nvPicPr>
          <p:cNvPr id="78860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50" y="294005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61" name="직사각형 17"/>
          <p:cNvSpPr>
            <a:spLocks noChangeArrowheads="1"/>
          </p:cNvSpPr>
          <p:nvPr/>
        </p:nvSpPr>
        <p:spPr bwMode="auto">
          <a:xfrm>
            <a:off x="3092450" y="4540250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3363913" y="4143375"/>
            <a:ext cx="642937" cy="217488"/>
          </a:xfrm>
          <a:prstGeom prst="wedgeRectCallout">
            <a:avLst>
              <a:gd name="adj1" fmla="val -19729"/>
              <a:gd name="adj2" fmla="val 1318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88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294005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64" name="직사각형 17"/>
          <p:cNvSpPr>
            <a:spLocks noChangeArrowheads="1"/>
          </p:cNvSpPr>
          <p:nvPr/>
        </p:nvSpPr>
        <p:spPr bwMode="auto">
          <a:xfrm>
            <a:off x="2608263" y="420370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2343150" y="384651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886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294005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67" name="직사각형 31"/>
          <p:cNvSpPr>
            <a:spLocks noChangeArrowheads="1"/>
          </p:cNvSpPr>
          <p:nvPr/>
        </p:nvSpPr>
        <p:spPr bwMode="auto">
          <a:xfrm>
            <a:off x="1163638" y="4648200"/>
            <a:ext cx="355600" cy="352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873125" y="428307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8869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94005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70" name="직사각형 17"/>
          <p:cNvSpPr>
            <a:spLocks noChangeArrowheads="1"/>
          </p:cNvSpPr>
          <p:nvPr/>
        </p:nvSpPr>
        <p:spPr bwMode="auto">
          <a:xfrm>
            <a:off x="4597400" y="4572000"/>
            <a:ext cx="1335088" cy="225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4954588" y="4214813"/>
            <a:ext cx="714375" cy="217487"/>
          </a:xfrm>
          <a:prstGeom prst="wedgeRectCallout">
            <a:avLst>
              <a:gd name="adj1" fmla="val -21822"/>
              <a:gd name="adj2" fmla="val 11550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8872" name="직사각형 14"/>
          <p:cNvSpPr>
            <a:spLocks noChangeArrowheads="1"/>
          </p:cNvSpPr>
          <p:nvPr/>
        </p:nvSpPr>
        <p:spPr bwMode="auto">
          <a:xfrm>
            <a:off x="7545388" y="4806950"/>
            <a:ext cx="663575" cy="204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7581900" y="4422775"/>
            <a:ext cx="720725" cy="217488"/>
          </a:xfrm>
          <a:prstGeom prst="wedgeRectCallout">
            <a:avLst>
              <a:gd name="adj1" fmla="val -19101"/>
              <a:gd name="adj2" fmla="val 1187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General: Call Waiting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741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activate Call waiting?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A : To activate Call Waiting follow the steps below:</a:t>
            </a:r>
          </a:p>
          <a:p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1. From the standby screen, tap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down to Call, and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Call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Call waiting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5. Check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Call waiting (Drag the grey circle to the right”)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6.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Call waiting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now set</a:t>
            </a:r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D34C8EF-3B96-44A5-8EE7-C1A0EBDAD1FE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pic>
        <p:nvPicPr>
          <p:cNvPr id="174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직사각형 17"/>
          <p:cNvSpPr>
            <a:spLocks noChangeArrowheads="1"/>
          </p:cNvSpPr>
          <p:nvPr/>
        </p:nvSpPr>
        <p:spPr bwMode="auto">
          <a:xfrm>
            <a:off x="6122988" y="3841750"/>
            <a:ext cx="1371600" cy="2397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7416" name="직사각형 14"/>
          <p:cNvSpPr>
            <a:spLocks noChangeArrowheads="1"/>
          </p:cNvSpPr>
          <p:nvPr/>
        </p:nvSpPr>
        <p:spPr bwMode="auto">
          <a:xfrm>
            <a:off x="4635500" y="4729163"/>
            <a:ext cx="1371600" cy="2397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4884738" y="4357688"/>
            <a:ext cx="642937" cy="217487"/>
          </a:xfrm>
          <a:prstGeom prst="wedgeRectCallout">
            <a:avLst>
              <a:gd name="adj1" fmla="val -19728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" name="사각형 설명선 19"/>
          <p:cNvSpPr/>
          <p:nvPr/>
        </p:nvSpPr>
        <p:spPr bwMode="auto">
          <a:xfrm>
            <a:off x="6359525" y="4217988"/>
            <a:ext cx="642938" cy="217487"/>
          </a:xfrm>
          <a:prstGeom prst="wedgeRectCallout">
            <a:avLst>
              <a:gd name="adj1" fmla="val -20830"/>
              <a:gd name="adj2" fmla="val -10938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5.Check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741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20" name="직사각형 17"/>
          <p:cNvSpPr>
            <a:spLocks noChangeArrowheads="1"/>
          </p:cNvSpPr>
          <p:nvPr/>
        </p:nvSpPr>
        <p:spPr bwMode="auto">
          <a:xfrm>
            <a:off x="3092450" y="4491038"/>
            <a:ext cx="1371600" cy="2143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363913" y="4860925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742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23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742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26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3500438"/>
            <a:ext cx="1380752" cy="208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/>
          <a:srcRect b="61111"/>
          <a:stretch>
            <a:fillRect/>
          </a:stretch>
        </p:blipFill>
        <p:spPr bwMode="auto">
          <a:xfrm>
            <a:off x="5357818" y="857232"/>
            <a:ext cx="35236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사각형 설명선 19"/>
          <p:cNvSpPr/>
          <p:nvPr/>
        </p:nvSpPr>
        <p:spPr bwMode="auto">
          <a:xfrm>
            <a:off x="7715272" y="4429132"/>
            <a:ext cx="928690" cy="642942"/>
          </a:xfrm>
          <a:prstGeom prst="wedgeRectCallout">
            <a:avLst>
              <a:gd name="adj1" fmla="val 56468"/>
              <a:gd name="adj2" fmla="val -1167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6.Call waiting now set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72528" y="3643314"/>
            <a:ext cx="35719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3"/>
          <a:srcRect l="67709" t="13889" b="75694"/>
          <a:stretch>
            <a:fillRect/>
          </a:stretch>
        </p:blipFill>
        <p:spPr bwMode="auto">
          <a:xfrm>
            <a:off x="4000496" y="1714488"/>
            <a:ext cx="11810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>
            <a:off x="4357686" y="1571612"/>
            <a:ext cx="78581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9" name="Elbow Connector 28"/>
          <p:cNvCxnSpPr/>
          <p:nvPr/>
        </p:nvCxnSpPr>
        <p:spPr>
          <a:xfrm>
            <a:off x="5181579" y="2070090"/>
            <a:ext cx="2962321" cy="1588"/>
          </a:xfrm>
          <a:prstGeom prst="bentConnector3">
            <a:avLst>
              <a:gd name="adj1" fmla="val 24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5" idx="2"/>
          </p:cNvCxnSpPr>
          <p:nvPr/>
        </p:nvCxnSpPr>
        <p:spPr>
          <a:xfrm flipV="1">
            <a:off x="4214810" y="2285992"/>
            <a:ext cx="376228" cy="35719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Contacts: Assign contacts to Groups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987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assign a contact to a Caller Group?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assign contacts to a Caller Group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Contacts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Groups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Group.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Add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5. Choose the desired contact,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Add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</p:txBody>
      </p:sp>
      <p:sp>
        <p:nvSpPr>
          <p:cNvPr id="10547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833ED8B-F516-4D20-8E9F-E7D5BC1D2776}" type="slidenum">
              <a:rPr lang="ko-KR" altLang="en-US" smtClean="0"/>
              <a:pPr>
                <a:defRPr/>
              </a:pPr>
              <a:t>70</a:t>
            </a:fld>
            <a:endParaRPr lang="ko-KR" altLang="en-US" smtClean="0"/>
          </a:p>
        </p:txBody>
      </p:sp>
      <p:pic>
        <p:nvPicPr>
          <p:cNvPr id="7987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9878" name="직사각형 17"/>
          <p:cNvSpPr>
            <a:spLocks noChangeArrowheads="1"/>
          </p:cNvSpPr>
          <p:nvPr/>
        </p:nvSpPr>
        <p:spPr bwMode="auto">
          <a:xfrm>
            <a:off x="3144838" y="3911600"/>
            <a:ext cx="1363662" cy="6540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490913" y="4692650"/>
            <a:ext cx="704850" cy="217488"/>
          </a:xfrm>
          <a:prstGeom prst="wedgeRectCallout">
            <a:avLst>
              <a:gd name="adj1" fmla="val -21934"/>
              <a:gd name="adj2" fmla="val -10286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988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9881" name="직사각형 17"/>
          <p:cNvSpPr>
            <a:spLocks noChangeArrowheads="1"/>
          </p:cNvSpPr>
          <p:nvPr/>
        </p:nvSpPr>
        <p:spPr bwMode="auto">
          <a:xfrm>
            <a:off x="2117725" y="5411788"/>
            <a:ext cx="455613" cy="1952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9882" name="직사각형 2"/>
          <p:cNvSpPr>
            <a:spLocks noChangeArrowheads="1"/>
          </p:cNvSpPr>
          <p:nvPr/>
        </p:nvSpPr>
        <p:spPr bwMode="auto">
          <a:xfrm>
            <a:off x="179388" y="6269038"/>
            <a:ext cx="878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ko-KR" sz="1000" b="1" dirty="0">
                <a:solidFill>
                  <a:srgbClr val="0000FF"/>
                </a:solidFill>
              </a:rPr>
              <a:t>Note: </a:t>
            </a:r>
          </a:p>
          <a:p>
            <a:r>
              <a:rPr lang="en-GB" altLang="ko-KR" sz="1000" dirty="0">
                <a:solidFill>
                  <a:srgbClr val="0000FF"/>
                </a:solidFill>
              </a:rPr>
              <a:t>You can only assign  numbers stored on the phone (not SIM / Google Contacts) to groups</a:t>
            </a:r>
          </a:p>
        </p:txBody>
      </p:sp>
      <p:pic>
        <p:nvPicPr>
          <p:cNvPr id="7988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2325" y="353695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9884" name="직사각형 17"/>
          <p:cNvSpPr>
            <a:spLocks noChangeArrowheads="1"/>
          </p:cNvSpPr>
          <p:nvPr/>
        </p:nvSpPr>
        <p:spPr bwMode="auto">
          <a:xfrm>
            <a:off x="4746625" y="5391150"/>
            <a:ext cx="931863" cy="2079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4803775" y="5057775"/>
            <a:ext cx="746125" cy="217488"/>
          </a:xfrm>
          <a:prstGeom prst="wedgeRectCallout">
            <a:avLst>
              <a:gd name="adj1" fmla="val -23037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988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9887" name="직사각형 21"/>
          <p:cNvSpPr>
            <a:spLocks noChangeArrowheads="1"/>
          </p:cNvSpPr>
          <p:nvPr/>
        </p:nvSpPr>
        <p:spPr bwMode="auto">
          <a:xfrm>
            <a:off x="482600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19367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7988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9890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4913" y="353695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" name="사각형 설명선 25"/>
          <p:cNvSpPr/>
          <p:nvPr/>
        </p:nvSpPr>
        <p:spPr bwMode="auto">
          <a:xfrm>
            <a:off x="2136775" y="5087938"/>
            <a:ext cx="642938" cy="217487"/>
          </a:xfrm>
          <a:prstGeom prst="wedgeRectCallout">
            <a:avLst>
              <a:gd name="adj1" fmla="val -19729"/>
              <a:gd name="adj2" fmla="val 9269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9892" name="직사각형 17"/>
          <p:cNvSpPr>
            <a:spLocks noChangeArrowheads="1"/>
          </p:cNvSpPr>
          <p:nvPr/>
        </p:nvSpPr>
        <p:spPr bwMode="auto">
          <a:xfrm>
            <a:off x="6073775" y="4003675"/>
            <a:ext cx="1368425" cy="5191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6130925" y="3670300"/>
            <a:ext cx="844550" cy="217488"/>
          </a:xfrm>
          <a:prstGeom prst="wedgeRectCallout">
            <a:avLst>
              <a:gd name="adj1" fmla="val -23037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5-1. 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9894" name="직사각형 17"/>
          <p:cNvSpPr>
            <a:spLocks noChangeArrowheads="1"/>
          </p:cNvSpPr>
          <p:nvPr/>
        </p:nvSpPr>
        <p:spPr bwMode="auto">
          <a:xfrm>
            <a:off x="6075363" y="5402263"/>
            <a:ext cx="687387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6132513" y="5068888"/>
            <a:ext cx="842962" cy="217487"/>
          </a:xfrm>
          <a:prstGeom prst="wedgeRectCallout">
            <a:avLst>
              <a:gd name="adj1" fmla="val -23037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5-2. 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9896" name="직사각형 17"/>
          <p:cNvSpPr>
            <a:spLocks noChangeArrowheads="1"/>
          </p:cNvSpPr>
          <p:nvPr/>
        </p:nvSpPr>
        <p:spPr bwMode="auto">
          <a:xfrm>
            <a:off x="7561263" y="4113213"/>
            <a:ext cx="1368425" cy="1889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Contacts: Assign an Image to a contact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933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굴림" pitchFamily="50" charset="-127"/>
              </a:rPr>
              <a:t>Q : How do I assign an Image to a Contact?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굴림" pitchFamily="50" charset="-127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굴림" pitchFamily="50" charset="-127"/>
              </a:rPr>
              <a:t>A : To assign an Image to a Contact follow the steps below:</a:t>
            </a:r>
          </a:p>
          <a:p>
            <a:pPr>
              <a:buFont typeface="Arial" pitchFamily="34" charset="0"/>
              <a:buNone/>
              <a:defRPr/>
            </a:pPr>
            <a:endParaRPr lang="en-US" altLang="ko-KR" sz="1000" b="1" dirty="0" smtClean="0"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</a:rPr>
              <a:t>Contacts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2. Choose the desired contact,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</a:rPr>
              <a:t>Edit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</a:rPr>
              <a:t>Profile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5. Choose the desired </a:t>
            </a:r>
            <a:r>
              <a:rPr lang="en-US" altLang="ko-KR" sz="1000" b="1" dirty="0" smtClean="0">
                <a:ea typeface="굴림" pitchFamily="50" charset="-127"/>
              </a:rPr>
              <a:t>Class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6. Choose the desired </a:t>
            </a:r>
            <a:r>
              <a:rPr lang="en-US" altLang="ko-KR" sz="1000" b="1" dirty="0" smtClean="0">
                <a:ea typeface="굴림" pitchFamily="50" charset="-127"/>
              </a:rPr>
              <a:t>Picture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  <a:endParaRPr lang="ko-KR" altLang="en-US" sz="1000" dirty="0" smtClean="0">
              <a:ea typeface="굴림" pitchFamily="50" charset="-127"/>
            </a:endParaRPr>
          </a:p>
        </p:txBody>
      </p:sp>
      <p:sp>
        <p:nvSpPr>
          <p:cNvPr id="10650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FE3579-369A-463C-989F-663F65F0B551}" type="slidenum">
              <a:rPr lang="ko-KR" altLang="en-US" smtClean="0"/>
              <a:pPr>
                <a:defRPr/>
              </a:pPr>
              <a:t>71</a:t>
            </a:fld>
            <a:endParaRPr lang="ko-KR" altLang="en-US" smtClean="0"/>
          </a:p>
        </p:txBody>
      </p:sp>
      <p:pic>
        <p:nvPicPr>
          <p:cNvPr id="8090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090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03" name="직사각형 17"/>
          <p:cNvSpPr>
            <a:spLocks noChangeArrowheads="1"/>
          </p:cNvSpPr>
          <p:nvPr/>
        </p:nvSpPr>
        <p:spPr bwMode="auto">
          <a:xfrm>
            <a:off x="3146425" y="5408613"/>
            <a:ext cx="38417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8" name="사각형 설명선 7"/>
          <p:cNvSpPr/>
          <p:nvPr/>
        </p:nvSpPr>
        <p:spPr bwMode="auto">
          <a:xfrm>
            <a:off x="3222625" y="5000625"/>
            <a:ext cx="642938" cy="217488"/>
          </a:xfrm>
          <a:prstGeom prst="wedgeRectCallout">
            <a:avLst>
              <a:gd name="adj1" fmla="val -21934"/>
              <a:gd name="adj2" fmla="val 12854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0905" name="직사각형 14"/>
          <p:cNvSpPr>
            <a:spLocks noChangeArrowheads="1"/>
          </p:cNvSpPr>
          <p:nvPr/>
        </p:nvSpPr>
        <p:spPr bwMode="auto">
          <a:xfrm>
            <a:off x="4651375" y="3986213"/>
            <a:ext cx="320675" cy="3063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4694238" y="4443413"/>
            <a:ext cx="700087" cy="217487"/>
          </a:xfrm>
          <a:prstGeom prst="wedgeRectCallout">
            <a:avLst>
              <a:gd name="adj1" fmla="val -23035"/>
              <a:gd name="adj2" fmla="val -1126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090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08" name="직사각형 17"/>
          <p:cNvSpPr>
            <a:spLocks noChangeArrowheads="1"/>
          </p:cNvSpPr>
          <p:nvPr/>
        </p:nvSpPr>
        <p:spPr bwMode="auto">
          <a:xfrm>
            <a:off x="6181725" y="4264025"/>
            <a:ext cx="1247775" cy="4429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6288088" y="4849813"/>
            <a:ext cx="714375" cy="217487"/>
          </a:xfrm>
          <a:prstGeom prst="wedgeRectCallout">
            <a:avLst>
              <a:gd name="adj1" fmla="val -21822"/>
              <a:gd name="adj2" fmla="val -115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091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30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11" name="직사각형 14"/>
          <p:cNvSpPr>
            <a:spLocks noChangeArrowheads="1"/>
          </p:cNvSpPr>
          <p:nvPr/>
        </p:nvSpPr>
        <p:spPr bwMode="auto">
          <a:xfrm>
            <a:off x="7599363" y="3829050"/>
            <a:ext cx="1352550" cy="15636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8072438" y="3500438"/>
            <a:ext cx="720725" cy="217487"/>
          </a:xfrm>
          <a:prstGeom prst="wedgeRectCallout">
            <a:avLst>
              <a:gd name="adj1" fmla="val -20062"/>
              <a:gd name="adj2" fmla="val 10086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0913" name="TextBox 23"/>
          <p:cNvSpPr txBox="1">
            <a:spLocks noChangeArrowheads="1"/>
          </p:cNvSpPr>
          <p:nvPr/>
        </p:nvSpPr>
        <p:spPr bwMode="auto">
          <a:xfrm>
            <a:off x="285750" y="2928938"/>
            <a:ext cx="1211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1200" b="1" dirty="0">
                <a:solidFill>
                  <a:srgbClr val="FF0000"/>
                </a:solidFill>
              </a:rPr>
              <a:t>See next slide</a:t>
            </a:r>
          </a:p>
        </p:txBody>
      </p:sp>
      <p:pic>
        <p:nvPicPr>
          <p:cNvPr id="80914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15" name="직사각형 17"/>
          <p:cNvSpPr>
            <a:spLocks noChangeArrowheads="1"/>
          </p:cNvSpPr>
          <p:nvPr/>
        </p:nvSpPr>
        <p:spPr bwMode="auto">
          <a:xfrm>
            <a:off x="1662113" y="4694238"/>
            <a:ext cx="1371600" cy="225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1900238" y="5078413"/>
            <a:ext cx="642937" cy="201612"/>
          </a:xfrm>
          <a:prstGeom prst="wedgeRectCallout">
            <a:avLst>
              <a:gd name="adj1" fmla="val -19728"/>
              <a:gd name="adj2" fmla="val -12291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0917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0918" name="직사각형 24"/>
          <p:cNvSpPr>
            <a:spLocks noChangeArrowheads="1"/>
          </p:cNvSpPr>
          <p:nvPr/>
        </p:nvSpPr>
        <p:spPr bwMode="auto">
          <a:xfrm>
            <a:off x="482600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19367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Contacts: Assign an Image to a contact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192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assign an Image to a Contact?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assign an Image to a Contact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7. Choose the desired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Picture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  <a:endParaRPr lang="ko-KR" altLang="en-US" sz="100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8.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9.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Save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</p:txBody>
      </p:sp>
      <p:sp>
        <p:nvSpPr>
          <p:cNvPr id="10752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D8DD169-4EBE-49D2-8D31-D6A31B0B4321}" type="slidenum">
              <a:rPr lang="ko-KR" altLang="en-US" smtClean="0"/>
              <a:pPr>
                <a:defRPr/>
              </a:pPr>
              <a:t>72</a:t>
            </a:fld>
            <a:endParaRPr lang="ko-KR" altLang="en-US" smtClean="0"/>
          </a:p>
        </p:txBody>
      </p:sp>
      <p:pic>
        <p:nvPicPr>
          <p:cNvPr id="8192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26" name="직사각형 17"/>
          <p:cNvSpPr>
            <a:spLocks noChangeArrowheads="1"/>
          </p:cNvSpPr>
          <p:nvPr/>
        </p:nvSpPr>
        <p:spPr bwMode="auto">
          <a:xfrm>
            <a:off x="1668463" y="5357813"/>
            <a:ext cx="403225" cy="2508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8192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28" name="직사각형 36"/>
          <p:cNvSpPr>
            <a:spLocks noChangeArrowheads="1"/>
          </p:cNvSpPr>
          <p:nvPr/>
        </p:nvSpPr>
        <p:spPr bwMode="auto">
          <a:xfrm>
            <a:off x="193675" y="3821113"/>
            <a:ext cx="369888" cy="6508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25425" y="4572000"/>
            <a:ext cx="712788" cy="217488"/>
          </a:xfrm>
          <a:prstGeom prst="wedgeRectCallout">
            <a:avLst>
              <a:gd name="adj1" fmla="val -19640"/>
              <a:gd name="adj2" fmla="val -9510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7.Choose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사각형 설명선 14"/>
          <p:cNvSpPr/>
          <p:nvPr/>
        </p:nvSpPr>
        <p:spPr bwMode="auto">
          <a:xfrm>
            <a:off x="1771650" y="5006975"/>
            <a:ext cx="642938" cy="217488"/>
          </a:xfrm>
          <a:prstGeom prst="wedgeRectCallout">
            <a:avLst>
              <a:gd name="adj1" fmla="val -20831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8.Select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193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32" name="직사각형 17"/>
          <p:cNvSpPr>
            <a:spLocks noChangeArrowheads="1"/>
          </p:cNvSpPr>
          <p:nvPr/>
        </p:nvSpPr>
        <p:spPr bwMode="auto">
          <a:xfrm>
            <a:off x="3143250" y="5410200"/>
            <a:ext cx="700088" cy="2047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3244850" y="5059363"/>
            <a:ext cx="642938" cy="217487"/>
          </a:xfrm>
          <a:prstGeom prst="wedgeRectCallout">
            <a:avLst>
              <a:gd name="adj1" fmla="val -20831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9.Select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직사각형 2"/>
          <p:cNvSpPr>
            <a:spLocks noChangeArrowheads="1"/>
          </p:cNvSpPr>
          <p:nvPr/>
        </p:nvSpPr>
        <p:spPr bwMode="auto">
          <a:xfrm>
            <a:off x="179388" y="6269038"/>
            <a:ext cx="878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ko-KR" sz="1000" b="1" dirty="0">
                <a:solidFill>
                  <a:srgbClr val="0000FF"/>
                </a:solidFill>
              </a:rPr>
              <a:t>Note: </a:t>
            </a:r>
          </a:p>
          <a:p>
            <a:r>
              <a:rPr lang="en-GB" altLang="ko-KR" sz="1000" dirty="0">
                <a:solidFill>
                  <a:srgbClr val="0000FF"/>
                </a:solidFill>
              </a:rPr>
              <a:t>You </a:t>
            </a:r>
            <a:r>
              <a:rPr lang="en-GB" altLang="ko-KR" sz="1000" dirty="0" smtClean="0">
                <a:solidFill>
                  <a:srgbClr val="0000FF"/>
                </a:solidFill>
              </a:rPr>
              <a:t>cannot  </a:t>
            </a:r>
            <a:r>
              <a:rPr lang="en-GB" altLang="ko-KR" sz="1000" dirty="0">
                <a:solidFill>
                  <a:srgbClr val="0000FF"/>
                </a:solidFill>
              </a:rPr>
              <a:t>assign  </a:t>
            </a:r>
            <a:r>
              <a:rPr lang="en-GB" altLang="ko-KR" sz="1000" dirty="0" smtClean="0">
                <a:solidFill>
                  <a:srgbClr val="0000FF"/>
                </a:solidFill>
              </a:rPr>
              <a:t>an image to a contact stored on the  </a:t>
            </a:r>
            <a:r>
              <a:rPr lang="en-GB" altLang="ko-KR" sz="1000" dirty="0">
                <a:solidFill>
                  <a:srgbClr val="0000FF"/>
                </a:solidFill>
              </a:rPr>
              <a:t>SIM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Contacts: Short Cut menu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2947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access the contact “short cut “ menu?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access the Contact short cut menu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Contacts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Drag desired contact.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Menu function you wish to use.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(Call, Message, Video Phone, Delete)</a:t>
            </a:r>
          </a:p>
        </p:txBody>
      </p:sp>
      <p:sp>
        <p:nvSpPr>
          <p:cNvPr id="10547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B9A6F4D-1F4C-4A9E-B2C4-AE89A3F3942C}" type="slidenum">
              <a:rPr lang="ko-KR" altLang="en-US" smtClean="0"/>
              <a:pPr>
                <a:defRPr/>
              </a:pPr>
              <a:t>73</a:t>
            </a:fld>
            <a:endParaRPr lang="ko-KR" altLang="en-US" smtClean="0"/>
          </a:p>
        </p:txBody>
      </p:sp>
      <p:pic>
        <p:nvPicPr>
          <p:cNvPr id="8294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950" name="직사각형 17"/>
          <p:cNvSpPr>
            <a:spLocks noChangeArrowheads="1"/>
          </p:cNvSpPr>
          <p:nvPr/>
        </p:nvSpPr>
        <p:spPr bwMode="auto">
          <a:xfrm>
            <a:off x="3144838" y="4086225"/>
            <a:ext cx="1363662" cy="2508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541713" y="4456113"/>
            <a:ext cx="704850" cy="219075"/>
          </a:xfrm>
          <a:prstGeom prst="wedgeRectCallout">
            <a:avLst>
              <a:gd name="adj1" fmla="val -21934"/>
              <a:gd name="adj2" fmla="val -10286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295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95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2955" name="직사각형 21"/>
          <p:cNvSpPr>
            <a:spLocks noChangeArrowheads="1"/>
          </p:cNvSpPr>
          <p:nvPr/>
        </p:nvSpPr>
        <p:spPr bwMode="auto">
          <a:xfrm>
            <a:off x="482600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19367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1879600" y="4110038"/>
            <a:ext cx="357188" cy="21431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1847850" y="4459288"/>
            <a:ext cx="642938" cy="217487"/>
          </a:xfrm>
          <a:prstGeom prst="wedgeRectCallout">
            <a:avLst>
              <a:gd name="adj1" fmla="val -21870"/>
              <a:gd name="adj2" fmla="val -10817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2"/>
          <a:srcRect r="1041" b="58333"/>
          <a:stretch>
            <a:fillRect/>
          </a:stretch>
        </p:blipFill>
        <p:spPr bwMode="auto">
          <a:xfrm>
            <a:off x="4786314" y="1142984"/>
            <a:ext cx="2714644" cy="1714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857752" y="3071810"/>
            <a:ext cx="264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ea typeface="굴림" pitchFamily="50" charset="-127"/>
                <a:cs typeface="Arial" charset="0"/>
              </a:rPr>
              <a:t>Call, Message, Video Phone, Delete</a:t>
            </a:r>
            <a:endParaRPr lang="en-GB" sz="1200" dirty="0"/>
          </a:p>
        </p:txBody>
      </p:sp>
      <p:cxnSp>
        <p:nvCxnSpPr>
          <p:cNvPr id="18" name="Elbow Connector 17"/>
          <p:cNvCxnSpPr/>
          <p:nvPr/>
        </p:nvCxnSpPr>
        <p:spPr>
          <a:xfrm rot="5400000" flipH="1" flipV="1">
            <a:off x="4893471" y="2821777"/>
            <a:ext cx="500066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 flipH="1" flipV="1">
            <a:off x="5500694" y="2714620"/>
            <a:ext cx="500066" cy="2143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 flipH="1" flipV="1">
            <a:off x="6179355" y="2821777"/>
            <a:ext cx="428628" cy="7143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6965173" y="2821777"/>
            <a:ext cx="500066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8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162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0CE2260-32DF-4196-A474-C1F93A757166}" type="slidenum">
              <a:rPr lang="ko-KR" altLang="en-US" smtClean="0"/>
              <a:pPr>
                <a:defRPr/>
              </a:pPr>
              <a:t>74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3422650" y="2770188"/>
            <a:ext cx="236378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Audio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Silent Mode and Vibrate Mode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4995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place my Phone In Silent / Vibrate Mode?</a:t>
            </a: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</a:t>
            </a: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place Silent or Vibration mode follow the steps below:</a:t>
            </a:r>
          </a:p>
          <a:p>
            <a:pPr marL="342900" indent="-342900"/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Keypad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Touch &amp; Hold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#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key.</a:t>
            </a:r>
          </a:p>
          <a:p>
            <a:pPr marL="342900" indent="-342900"/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1264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52C80F0-D58C-4330-99F7-08170AF230F5}" type="slidenum">
              <a:rPr lang="ko-KR" altLang="en-US" smtClean="0"/>
              <a:pPr>
                <a:defRPr/>
              </a:pPr>
              <a:t>75</a:t>
            </a:fld>
            <a:endParaRPr lang="ko-KR" altLang="en-US" smtClean="0"/>
          </a:p>
        </p:txBody>
      </p:sp>
      <p:pic>
        <p:nvPicPr>
          <p:cNvPr id="8499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직사각형 17"/>
          <p:cNvSpPr>
            <a:spLocks noChangeArrowheads="1"/>
          </p:cNvSpPr>
          <p:nvPr/>
        </p:nvSpPr>
        <p:spPr bwMode="auto">
          <a:xfrm>
            <a:off x="4275138" y="3475038"/>
            <a:ext cx="192087" cy="2047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8499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5000" name="직사각형 17"/>
          <p:cNvSpPr>
            <a:spLocks noChangeArrowheads="1"/>
          </p:cNvSpPr>
          <p:nvPr/>
        </p:nvSpPr>
        <p:spPr bwMode="auto">
          <a:xfrm>
            <a:off x="2593975" y="5126038"/>
            <a:ext cx="396875" cy="2190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2341563" y="4551363"/>
            <a:ext cx="642937" cy="415925"/>
          </a:xfrm>
          <a:prstGeom prst="wedgeRectCallout">
            <a:avLst>
              <a:gd name="adj1" fmla="val 21064"/>
              <a:gd name="adj2" fmla="val 8482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3986213" y="3014663"/>
            <a:ext cx="534987" cy="339725"/>
          </a:xfrm>
          <a:prstGeom prst="wedgeRectCallout">
            <a:avLst>
              <a:gd name="adj1" fmla="val 23269"/>
              <a:gd name="adj2" fmla="val 8231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Silent Mode</a:t>
            </a:r>
          </a:p>
        </p:txBody>
      </p:sp>
      <p:pic>
        <p:nvPicPr>
          <p:cNvPr id="8500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5004" name="직사각형 36"/>
          <p:cNvSpPr>
            <a:spLocks noChangeArrowheads="1"/>
          </p:cNvSpPr>
          <p:nvPr/>
        </p:nvSpPr>
        <p:spPr bwMode="auto">
          <a:xfrm>
            <a:off x="173038" y="5251450"/>
            <a:ext cx="355600" cy="3778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171450" y="4897438"/>
            <a:ext cx="642938" cy="217487"/>
          </a:xfrm>
          <a:prstGeom prst="wedgeRectCallout">
            <a:avLst>
              <a:gd name="adj1" fmla="val -21535"/>
              <a:gd name="adj2" fmla="val 10861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/>
          <a:srcRect r="1041" b="79167"/>
          <a:stretch>
            <a:fillRect/>
          </a:stretch>
        </p:blipFill>
        <p:spPr bwMode="auto">
          <a:xfrm>
            <a:off x="4572000" y="3571876"/>
            <a:ext cx="36195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572396" y="3500438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Silent Mode and Vibrate Mode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6019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Place my Phone In Silent / Vibrate Mode?</a:t>
            </a: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</a:t>
            </a: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place Silent or Vibration mode follow the steps below: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Sound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4. Check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Sound to “off” and &amp; Vibrate to “on”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1366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D986A30-DF2E-4A2A-861E-CA3154A6FF2D}" type="slidenum">
              <a:rPr lang="ko-KR" altLang="en-US" smtClean="0"/>
              <a:pPr>
                <a:defRPr/>
              </a:pPr>
              <a:t>76</a:t>
            </a:fld>
            <a:endParaRPr lang="ko-KR" altLang="en-US" smtClean="0"/>
          </a:p>
        </p:txBody>
      </p:sp>
      <p:pic>
        <p:nvPicPr>
          <p:cNvPr id="8602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3500438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직사각형 14"/>
          <p:cNvSpPr>
            <a:spLocks noChangeArrowheads="1"/>
          </p:cNvSpPr>
          <p:nvPr/>
        </p:nvSpPr>
        <p:spPr bwMode="auto">
          <a:xfrm>
            <a:off x="4578350" y="3786188"/>
            <a:ext cx="1371600" cy="5207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9" name="사각형 설명선 8"/>
          <p:cNvSpPr/>
          <p:nvPr/>
        </p:nvSpPr>
        <p:spPr bwMode="auto">
          <a:xfrm>
            <a:off x="4849813" y="4433888"/>
            <a:ext cx="701675" cy="217487"/>
          </a:xfrm>
          <a:prstGeom prst="wedgeRectCallout">
            <a:avLst>
              <a:gd name="adj1" fmla="val -23035"/>
              <a:gd name="adj2" fmla="val -1126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4.Check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602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00438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6025" name="직사각형 17"/>
          <p:cNvSpPr>
            <a:spLocks noChangeArrowheads="1"/>
          </p:cNvSpPr>
          <p:nvPr/>
        </p:nvSpPr>
        <p:spPr bwMode="auto">
          <a:xfrm>
            <a:off x="3092450" y="5151438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3363913" y="4754563"/>
            <a:ext cx="642937" cy="217487"/>
          </a:xfrm>
          <a:prstGeom prst="wedgeRectCallout">
            <a:avLst>
              <a:gd name="adj1" fmla="val -19729"/>
              <a:gd name="adj2" fmla="val 1318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602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00438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6028" name="직사각형 17"/>
          <p:cNvSpPr>
            <a:spLocks noChangeArrowheads="1"/>
          </p:cNvSpPr>
          <p:nvPr/>
        </p:nvSpPr>
        <p:spPr bwMode="auto">
          <a:xfrm>
            <a:off x="2608263" y="4764088"/>
            <a:ext cx="388937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343150" y="4406900"/>
            <a:ext cx="642938" cy="217488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603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00438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6031" name="직사각형 25"/>
          <p:cNvSpPr>
            <a:spLocks noChangeArrowheads="1"/>
          </p:cNvSpPr>
          <p:nvPr/>
        </p:nvSpPr>
        <p:spPr bwMode="auto">
          <a:xfrm>
            <a:off x="1163638" y="5210175"/>
            <a:ext cx="355600" cy="3508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873125" y="4843463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1643050"/>
            <a:ext cx="2591247" cy="38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8"/>
          <a:srcRect l="79889" t="17552" r="2681" b="75476"/>
          <a:stretch>
            <a:fillRect/>
          </a:stretch>
        </p:blipFill>
        <p:spPr bwMode="auto">
          <a:xfrm>
            <a:off x="6429388" y="1000108"/>
            <a:ext cx="714380" cy="4286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/>
          <a:srcRect l="67709" t="13889" b="75694"/>
          <a:stretch>
            <a:fillRect/>
          </a:stretch>
        </p:blipFill>
        <p:spPr bwMode="auto">
          <a:xfrm>
            <a:off x="7215206" y="928670"/>
            <a:ext cx="118108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ight Arrow 20"/>
          <p:cNvSpPr/>
          <p:nvPr/>
        </p:nvSpPr>
        <p:spPr>
          <a:xfrm rot="10800000">
            <a:off x="7429520" y="714356"/>
            <a:ext cx="785818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7322363" y="1464455"/>
            <a:ext cx="928694" cy="71438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Audible Message Alert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782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up an Audible Message Alert ? </a:t>
            </a:r>
          </a:p>
          <a:p>
            <a:pPr marL="342900" indent="-342900"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set an audible Alert for Text Messages follow the steps below: </a:t>
            </a:r>
          </a:p>
          <a:p>
            <a:pPr marL="342900" indent="-342900">
              <a:defRPr/>
            </a:pP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Sound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  </a:t>
            </a: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Message alert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Message Alert type.</a:t>
            </a:r>
          </a:p>
          <a:p>
            <a:pPr marL="342900" indent="-342900">
              <a:defRPr/>
            </a:pP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1469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0F5F0DD-F716-4A34-BAC9-7742E4C21A2B}" type="slidenum">
              <a:rPr lang="ko-KR" altLang="en-US" smtClean="0"/>
              <a:pPr>
                <a:defRPr/>
              </a:pPr>
              <a:t>77</a:t>
            </a:fld>
            <a:endParaRPr lang="ko-KR" altLang="en-US" smtClean="0"/>
          </a:p>
        </p:txBody>
      </p:sp>
      <p:pic>
        <p:nvPicPr>
          <p:cNvPr id="8704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2" name="사각형 설명선 41"/>
          <p:cNvSpPr/>
          <p:nvPr/>
        </p:nvSpPr>
        <p:spPr bwMode="auto">
          <a:xfrm>
            <a:off x="6411913" y="5530850"/>
            <a:ext cx="690562" cy="217488"/>
          </a:xfrm>
          <a:prstGeom prst="wedgeRectCallout">
            <a:avLst>
              <a:gd name="adj1" fmla="val 22357"/>
              <a:gd name="adj2" fmla="val -11263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7047" name="직사각형 17"/>
          <p:cNvSpPr>
            <a:spLocks noChangeArrowheads="1"/>
          </p:cNvSpPr>
          <p:nvPr/>
        </p:nvSpPr>
        <p:spPr bwMode="auto">
          <a:xfrm>
            <a:off x="6127750" y="3827463"/>
            <a:ext cx="1371600" cy="1565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8704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8350" y="3554413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직사각형 14"/>
          <p:cNvSpPr>
            <a:spLocks noChangeArrowheads="1"/>
          </p:cNvSpPr>
          <p:nvPr/>
        </p:nvSpPr>
        <p:spPr bwMode="auto">
          <a:xfrm>
            <a:off x="4578350" y="5046663"/>
            <a:ext cx="1371600" cy="19208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4849813" y="5365750"/>
            <a:ext cx="701675" cy="217488"/>
          </a:xfrm>
          <a:prstGeom prst="wedgeRectCallout">
            <a:avLst>
              <a:gd name="adj1" fmla="val -23035"/>
              <a:gd name="adj2" fmla="val -11264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705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2450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52" name="직사각형 17"/>
          <p:cNvSpPr>
            <a:spLocks noChangeArrowheads="1"/>
          </p:cNvSpPr>
          <p:nvPr/>
        </p:nvSpPr>
        <p:spPr bwMode="auto">
          <a:xfrm>
            <a:off x="3092450" y="5205413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3363913" y="4808538"/>
            <a:ext cx="642937" cy="217487"/>
          </a:xfrm>
          <a:prstGeom prst="wedgeRectCallout">
            <a:avLst>
              <a:gd name="adj1" fmla="val -19729"/>
              <a:gd name="adj2" fmla="val 1318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705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55" name="직사각형 17"/>
          <p:cNvSpPr>
            <a:spLocks noChangeArrowheads="1"/>
          </p:cNvSpPr>
          <p:nvPr/>
        </p:nvSpPr>
        <p:spPr bwMode="auto">
          <a:xfrm>
            <a:off x="2608263" y="4818063"/>
            <a:ext cx="388937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2343150" y="4460875"/>
            <a:ext cx="642938" cy="217488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7057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7058" name="직사각형 35"/>
          <p:cNvSpPr>
            <a:spLocks noChangeArrowheads="1"/>
          </p:cNvSpPr>
          <p:nvPr/>
        </p:nvSpPr>
        <p:spPr bwMode="auto">
          <a:xfrm>
            <a:off x="1163638" y="5262563"/>
            <a:ext cx="355600" cy="352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873125" y="4897438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Turn Off Message Alerts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806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turn off Message Alerts while my phone is in Normal Mode?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turn off alert tone for Messages follow the steps below:</a:t>
            </a:r>
          </a:p>
          <a:p>
            <a:pPr marL="342900" indent="-342900"/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Settings</a:t>
            </a: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Sound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  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Scroll down to Notification area and 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adjust the Sound by touching sound icon to adjust the bar from side to side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to the desired volume level.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1571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44319CA-8B3D-40C3-8AFB-2A91FB31FE9E}" type="slidenum">
              <a:rPr lang="ko-KR" altLang="en-US" smtClean="0"/>
              <a:pPr>
                <a:defRPr/>
              </a:pPr>
              <a:t>78</a:t>
            </a:fld>
            <a:endParaRPr lang="ko-KR" altLang="en-US" smtClean="0"/>
          </a:p>
        </p:txBody>
      </p:sp>
      <p:pic>
        <p:nvPicPr>
          <p:cNvPr id="8806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3554413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2450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8071" name="직사각형 17"/>
          <p:cNvSpPr>
            <a:spLocks noChangeArrowheads="1"/>
          </p:cNvSpPr>
          <p:nvPr/>
        </p:nvSpPr>
        <p:spPr bwMode="auto">
          <a:xfrm>
            <a:off x="3092450" y="5205413"/>
            <a:ext cx="1371600" cy="2159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3363913" y="4808538"/>
            <a:ext cx="642937" cy="217487"/>
          </a:xfrm>
          <a:prstGeom prst="wedgeRectCallout">
            <a:avLst>
              <a:gd name="adj1" fmla="val -19729"/>
              <a:gd name="adj2" fmla="val 1318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807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8074" name="직사각형 17"/>
          <p:cNvSpPr>
            <a:spLocks noChangeArrowheads="1"/>
          </p:cNvSpPr>
          <p:nvPr/>
        </p:nvSpPr>
        <p:spPr bwMode="auto">
          <a:xfrm>
            <a:off x="2608263" y="4818063"/>
            <a:ext cx="388937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2343150" y="4460875"/>
            <a:ext cx="642938" cy="217488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807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8077" name="직사각형 37"/>
          <p:cNvSpPr>
            <a:spLocks noChangeArrowheads="1"/>
          </p:cNvSpPr>
          <p:nvPr/>
        </p:nvSpPr>
        <p:spPr bwMode="auto">
          <a:xfrm>
            <a:off x="1163638" y="5262563"/>
            <a:ext cx="355600" cy="352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9" name="사각형 설명선 38"/>
          <p:cNvSpPr/>
          <p:nvPr/>
        </p:nvSpPr>
        <p:spPr bwMode="auto">
          <a:xfrm>
            <a:off x="873125" y="4897438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8079" name="직사각형 17"/>
          <p:cNvSpPr>
            <a:spLocks noChangeArrowheads="1"/>
          </p:cNvSpPr>
          <p:nvPr/>
        </p:nvSpPr>
        <p:spPr bwMode="auto">
          <a:xfrm>
            <a:off x="5102225" y="4446588"/>
            <a:ext cx="238125" cy="2667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43" name="사각형 설명선 42"/>
          <p:cNvSpPr/>
          <p:nvPr/>
        </p:nvSpPr>
        <p:spPr bwMode="auto">
          <a:xfrm>
            <a:off x="4733925" y="4086225"/>
            <a:ext cx="687388" cy="217488"/>
          </a:xfrm>
          <a:prstGeom prst="wedgeRectCallout">
            <a:avLst>
              <a:gd name="adj1" fmla="val 21519"/>
              <a:gd name="adj2" fmla="val 11224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4.Adjust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4" name="오른쪽 화살표 43"/>
          <p:cNvSpPr/>
          <p:nvPr/>
        </p:nvSpPr>
        <p:spPr>
          <a:xfrm>
            <a:off x="5343525" y="4441825"/>
            <a:ext cx="287338" cy="1539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45" name="오른쪽 화살표 44"/>
          <p:cNvSpPr/>
          <p:nvPr/>
        </p:nvSpPr>
        <p:spPr>
          <a:xfrm rot="10800000">
            <a:off x="4808538" y="4441825"/>
            <a:ext cx="288925" cy="1539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286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6215074" y="2786058"/>
            <a:ext cx="2214578" cy="1357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Set MP3 as a ringtone on Music Player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8909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Can I assign MP3 Files as Ringtones on my phone?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assign MP3 as ringtones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1.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From the standby screen, tap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Music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3. Choose the desired MP3 file.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 as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1674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3373EDA-2191-4443-B2F6-CB7CF52B7FEA}" type="slidenum">
              <a:rPr lang="ko-KR" altLang="en-US" smtClean="0"/>
              <a:pPr>
                <a:defRPr/>
              </a:pPr>
              <a:t>79</a:t>
            </a:fld>
            <a:endParaRPr lang="ko-KR" altLang="en-US" smtClean="0"/>
          </a:p>
        </p:txBody>
      </p:sp>
      <p:pic>
        <p:nvPicPr>
          <p:cNvPr id="8909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9094" name="직사각형 17"/>
          <p:cNvSpPr>
            <a:spLocks noChangeArrowheads="1"/>
          </p:cNvSpPr>
          <p:nvPr/>
        </p:nvSpPr>
        <p:spPr bwMode="auto">
          <a:xfrm>
            <a:off x="3152775" y="4000500"/>
            <a:ext cx="1368425" cy="11350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0" name="사각형 설명선 9"/>
          <p:cNvSpPr/>
          <p:nvPr/>
        </p:nvSpPr>
        <p:spPr bwMode="auto">
          <a:xfrm>
            <a:off x="3525838" y="5270500"/>
            <a:ext cx="692150" cy="217488"/>
          </a:xfrm>
          <a:prstGeom prst="wedgeRectCallout">
            <a:avLst>
              <a:gd name="adj1" fmla="val -19728"/>
              <a:gd name="adj2" fmla="val -10938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909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9097" name="직사각형 14"/>
          <p:cNvSpPr>
            <a:spLocks noChangeArrowheads="1"/>
          </p:cNvSpPr>
          <p:nvPr/>
        </p:nvSpPr>
        <p:spPr bwMode="auto">
          <a:xfrm>
            <a:off x="5376863" y="5402263"/>
            <a:ext cx="415925" cy="1984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5286375" y="5035550"/>
            <a:ext cx="700088" cy="217488"/>
          </a:xfrm>
          <a:prstGeom prst="wedgeRectCallout">
            <a:avLst>
              <a:gd name="adj1" fmla="val -19998"/>
              <a:gd name="adj2" fmla="val 11224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909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9100" name="직사각형 17"/>
          <p:cNvSpPr>
            <a:spLocks noChangeArrowheads="1"/>
          </p:cNvSpPr>
          <p:nvPr/>
        </p:nvSpPr>
        <p:spPr bwMode="auto">
          <a:xfrm>
            <a:off x="2622550" y="3717925"/>
            <a:ext cx="388938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0" name="사각형 설명선 19"/>
          <p:cNvSpPr/>
          <p:nvPr/>
        </p:nvSpPr>
        <p:spPr bwMode="auto">
          <a:xfrm>
            <a:off x="2314575" y="4283075"/>
            <a:ext cx="642938" cy="217488"/>
          </a:xfrm>
          <a:prstGeom prst="wedgeRectCallout">
            <a:avLst>
              <a:gd name="adj1" fmla="val 21056"/>
              <a:gd name="adj2" fmla="val -10780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8910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9103" name="직사각형 21"/>
          <p:cNvSpPr>
            <a:spLocks noChangeArrowheads="1"/>
          </p:cNvSpPr>
          <p:nvPr/>
        </p:nvSpPr>
        <p:spPr bwMode="auto">
          <a:xfrm>
            <a:off x="1163638" y="5262563"/>
            <a:ext cx="355600" cy="352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873125" y="4897438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85750" y="2928938"/>
            <a:ext cx="1211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ko-KR" sz="1200" b="1" dirty="0">
                <a:solidFill>
                  <a:srgbClr val="FF0000"/>
                </a:solidFill>
              </a:rPr>
              <a:t>See next slide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General: Clear Call Log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843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clear the Call Logs?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</a:t>
            </a: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A : To clear the Call Logs follow the steps below: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1. </a:t>
            </a:r>
            <a:r>
              <a:rPr lang="en-US" altLang="ko-KR" dirty="0" smtClean="0">
                <a:ea typeface="Arial Unicode MS" pitchFamily="50" charset="-127"/>
                <a:cs typeface="Arial Unicode MS" pitchFamily="50" charset="-127"/>
              </a:rPr>
              <a:t>From the standby screen, tap </a:t>
            </a:r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Menu</a:t>
            </a:r>
            <a:r>
              <a:rPr lang="en-US" altLang="ko-KR" dirty="0" smtClean="0">
                <a:ea typeface="Arial Unicode MS" pitchFamily="50" charset="-127"/>
                <a:cs typeface="Arial Unicode MS" pitchFamily="50" charset="-127"/>
              </a:rPr>
              <a:t>.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Logs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   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Delete icon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dirty="0" smtClean="0">
                <a:ea typeface="굴림" pitchFamily="50" charset="-127"/>
                <a:cs typeface="Arial" charset="0"/>
              </a:rPr>
              <a:t>   4. Choose the desired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Logs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, then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Delete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9114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BB6CA5-568E-4534-B614-0B95A8D8D14E}" type="slidenum">
              <a:rPr lang="ko-KR" altLang="en-US" smtClean="0"/>
              <a:pPr>
                <a:defRPr/>
              </a:pPr>
              <a:t>8</a:t>
            </a:fld>
            <a:endParaRPr lang="ko-KR" altLang="en-US" smtClean="0"/>
          </a:p>
        </p:txBody>
      </p:sp>
      <p:pic>
        <p:nvPicPr>
          <p:cNvPr id="1843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8" name="직사각형 17"/>
          <p:cNvSpPr>
            <a:spLocks noChangeArrowheads="1"/>
          </p:cNvSpPr>
          <p:nvPr/>
        </p:nvSpPr>
        <p:spPr bwMode="auto">
          <a:xfrm>
            <a:off x="4627563" y="3835400"/>
            <a:ext cx="1371600" cy="8080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4856163" y="4778375"/>
            <a:ext cx="779462" cy="217488"/>
          </a:xfrm>
          <a:prstGeom prst="wedgeRectCallout">
            <a:avLst>
              <a:gd name="adj1" fmla="val -20830"/>
              <a:gd name="adj2" fmla="val -10938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440" name="직사각형 17"/>
          <p:cNvSpPr>
            <a:spLocks noChangeArrowheads="1"/>
          </p:cNvSpPr>
          <p:nvPr/>
        </p:nvSpPr>
        <p:spPr bwMode="auto">
          <a:xfrm>
            <a:off x="4635500" y="5405438"/>
            <a:ext cx="687388" cy="2079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4681538" y="5048250"/>
            <a:ext cx="779462" cy="217488"/>
          </a:xfrm>
          <a:prstGeom prst="wedgeRectCallout">
            <a:avLst>
              <a:gd name="adj1" fmla="val -21740"/>
              <a:gd name="adj2" fmla="val 11224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44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3" name="직사각형 17"/>
          <p:cNvSpPr>
            <a:spLocks noChangeArrowheads="1"/>
          </p:cNvSpPr>
          <p:nvPr/>
        </p:nvSpPr>
        <p:spPr bwMode="auto">
          <a:xfrm>
            <a:off x="4246563" y="5410200"/>
            <a:ext cx="227012" cy="1968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6" name="사각형 설명선 35"/>
          <p:cNvSpPr/>
          <p:nvPr/>
        </p:nvSpPr>
        <p:spPr bwMode="auto">
          <a:xfrm>
            <a:off x="3819525" y="5010150"/>
            <a:ext cx="642938" cy="217488"/>
          </a:xfrm>
          <a:prstGeom prst="wedgeRectCallout">
            <a:avLst>
              <a:gd name="adj1" fmla="val 24372"/>
              <a:gd name="adj2" fmla="val 12528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44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6" name="직사각형 17"/>
          <p:cNvSpPr>
            <a:spLocks noChangeArrowheads="1"/>
          </p:cNvSpPr>
          <p:nvPr/>
        </p:nvSpPr>
        <p:spPr bwMode="auto">
          <a:xfrm>
            <a:off x="1614488" y="3700463"/>
            <a:ext cx="327025" cy="4175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1670050" y="4252913"/>
            <a:ext cx="642938" cy="217487"/>
          </a:xfrm>
          <a:prstGeom prst="wedgeRectCallout">
            <a:avLst>
              <a:gd name="adj1" fmla="val -20830"/>
              <a:gd name="adj2" fmla="val -10612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844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9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Set MP3 as a ringtone on Music Player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011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Can I assign MP3 Files as Ringtones on my phone?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assign MP3 as ringtones follow the steps below: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Caller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Ringtone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6. If Caller ringtone selected - Select a desired contact.</a:t>
            </a:r>
          </a:p>
        </p:txBody>
      </p:sp>
      <p:sp>
        <p:nvSpPr>
          <p:cNvPr id="11776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D78787F-1805-4181-A82E-AFCC1432F645}" type="slidenum">
              <a:rPr lang="ko-KR" altLang="en-US" smtClean="0"/>
              <a:pPr>
                <a:defRPr/>
              </a:pPr>
              <a:t>80</a:t>
            </a:fld>
            <a:endParaRPr lang="ko-KR" altLang="en-US" smtClean="0"/>
          </a:p>
        </p:txBody>
      </p:sp>
      <p:pic>
        <p:nvPicPr>
          <p:cNvPr id="9011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0118" name="직사각형 17"/>
          <p:cNvSpPr>
            <a:spLocks noChangeArrowheads="1"/>
          </p:cNvSpPr>
          <p:nvPr/>
        </p:nvSpPr>
        <p:spPr bwMode="auto">
          <a:xfrm>
            <a:off x="793750" y="5148263"/>
            <a:ext cx="658813" cy="209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2" name="사각형 설명선 11"/>
          <p:cNvSpPr/>
          <p:nvPr/>
        </p:nvSpPr>
        <p:spPr bwMode="auto">
          <a:xfrm>
            <a:off x="738188" y="4316413"/>
            <a:ext cx="714375" cy="217487"/>
          </a:xfrm>
          <a:prstGeom prst="wedgeRectCallout">
            <a:avLst>
              <a:gd name="adj1" fmla="val 20844"/>
              <a:gd name="adj2" fmla="val 10898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012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94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0121" name="직사각형 17"/>
          <p:cNvSpPr>
            <a:spLocks noChangeArrowheads="1"/>
          </p:cNvSpPr>
          <p:nvPr/>
        </p:nvSpPr>
        <p:spPr bwMode="auto">
          <a:xfrm>
            <a:off x="1660525" y="4117975"/>
            <a:ext cx="1368425" cy="1968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2159000" y="4475163"/>
            <a:ext cx="642938" cy="217487"/>
          </a:xfrm>
          <a:prstGeom prst="wedgeRectCallout">
            <a:avLst>
              <a:gd name="adj1" fmla="val 19960"/>
              <a:gd name="adj2" fmla="val -1159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Music Player use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113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How do I use the Music Player on my device?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 To use the Music player follow the steps below : 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1.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From the standby screen, tap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Music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MP3 file to be played.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1878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DE0F401-6689-453F-BF14-767A241C72B4}" type="slidenum">
              <a:rPr lang="ko-KR" altLang="en-US" smtClean="0"/>
              <a:pPr>
                <a:defRPr/>
              </a:pPr>
              <a:t>81</a:t>
            </a:fld>
            <a:endParaRPr lang="ko-KR" altLang="en-US" smtClean="0"/>
          </a:p>
        </p:txBody>
      </p:sp>
      <p:pic>
        <p:nvPicPr>
          <p:cNvPr id="9114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1142" name="직사각형 17"/>
          <p:cNvSpPr>
            <a:spLocks noChangeArrowheads="1"/>
          </p:cNvSpPr>
          <p:nvPr/>
        </p:nvSpPr>
        <p:spPr bwMode="auto">
          <a:xfrm>
            <a:off x="3152775" y="4000500"/>
            <a:ext cx="1368425" cy="11350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3525838" y="5270500"/>
            <a:ext cx="692150" cy="217488"/>
          </a:xfrm>
          <a:prstGeom prst="wedgeRectCallout">
            <a:avLst>
              <a:gd name="adj1" fmla="val -19728"/>
              <a:gd name="adj2" fmla="val -10938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114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114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1146" name="직사각형 17"/>
          <p:cNvSpPr>
            <a:spLocks noChangeArrowheads="1"/>
          </p:cNvSpPr>
          <p:nvPr/>
        </p:nvSpPr>
        <p:spPr bwMode="auto">
          <a:xfrm>
            <a:off x="2622550" y="3717925"/>
            <a:ext cx="388938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2314575" y="4283075"/>
            <a:ext cx="642938" cy="217488"/>
          </a:xfrm>
          <a:prstGeom prst="wedgeRectCallout">
            <a:avLst>
              <a:gd name="adj1" fmla="val 21056"/>
              <a:gd name="adj2" fmla="val -10780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114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54413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1149" name="직사각형 28"/>
          <p:cNvSpPr>
            <a:spLocks noChangeArrowheads="1"/>
          </p:cNvSpPr>
          <p:nvPr/>
        </p:nvSpPr>
        <p:spPr bwMode="auto">
          <a:xfrm>
            <a:off x="1163638" y="5262563"/>
            <a:ext cx="355600" cy="352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873125" y="4897438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Audio: Managing Sounds &amp; Notifications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2163" name="내용 개체 틀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4803775"/>
          </a:xfrm>
        </p:spPr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How do I configure the Sounds &amp; Notifications on my device?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Your device contains a wide array of controls to manage when notifications are sounded,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what sounds are associated, and much more.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Please see one or more of sections below to learn how to manage the various settings.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  <a:cs typeface="Arial" charset="0"/>
              </a:rPr>
              <a:t>•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Changing Media Volume  </a:t>
            </a:r>
            <a:endParaRPr lang="en-US" altLang="ko-KR" sz="1000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1.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From the standby screen, tap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 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2.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3.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Sound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4.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Media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Volume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,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    Then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tap and drag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the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Media Volume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      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slider to a desired level.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 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• Changing System Volume</a:t>
            </a:r>
          </a:p>
          <a:p>
            <a:pPr marL="342900" indent="-342900"/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1.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From the standby screen, tap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2.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3.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Sound Settings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4.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Volume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    Then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tap and drag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the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System Volume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slider to 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         a desired level.</a:t>
            </a:r>
          </a:p>
          <a:p>
            <a:pPr marL="342900" indent="-342900"/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547B76D-8638-479C-9007-7F61E9311EA6}" type="slidenum">
              <a:rPr lang="ko-KR" altLang="en-US" smtClean="0"/>
              <a:pPr>
                <a:defRPr/>
              </a:pPr>
              <a:t>82</a:t>
            </a:fld>
            <a:endParaRPr lang="ko-KR" altLang="en-US"/>
          </a:p>
        </p:txBody>
      </p:sp>
      <p:sp>
        <p:nvSpPr>
          <p:cNvPr id="92165" name="직사각형 4"/>
          <p:cNvSpPr>
            <a:spLocks noChangeArrowheads="1"/>
          </p:cNvSpPr>
          <p:nvPr/>
        </p:nvSpPr>
        <p:spPr bwMode="auto">
          <a:xfrm>
            <a:off x="179388" y="6115050"/>
            <a:ext cx="8785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ea typeface="HY각헤드라인B" pitchFamily="18" charset="-127"/>
              </a:rPr>
              <a:t>Note</a:t>
            </a:r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 : 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The System volume is also the setting used that when the Tablet sounds powering on or off.</a:t>
            </a:r>
          </a:p>
          <a:p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It is sometimes refer to as Startup to Shutdown volume.</a:t>
            </a:r>
            <a:endParaRPr lang="ko-KR" altLang="en-US" sz="1000">
              <a:solidFill>
                <a:srgbClr val="0000FF"/>
              </a:solidFill>
              <a:ea typeface="HY각헤드라인B" pitchFamily="18" charset="-127"/>
            </a:endParaRPr>
          </a:p>
        </p:txBody>
      </p:sp>
      <p:pic>
        <p:nvPicPr>
          <p:cNvPr id="92166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67" name="직사각형 17"/>
          <p:cNvSpPr>
            <a:spLocks noChangeArrowheads="1"/>
          </p:cNvSpPr>
          <p:nvPr/>
        </p:nvSpPr>
        <p:spPr bwMode="auto">
          <a:xfrm>
            <a:off x="6143625" y="5214938"/>
            <a:ext cx="1371600" cy="2079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9216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4125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9" name="직사각형 17"/>
          <p:cNvSpPr>
            <a:spLocks noChangeArrowheads="1"/>
          </p:cNvSpPr>
          <p:nvPr/>
        </p:nvSpPr>
        <p:spPr bwMode="auto">
          <a:xfrm>
            <a:off x="7610475" y="3878263"/>
            <a:ext cx="1354138" cy="15144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4"/>
          <a:srcRect t="45139"/>
          <a:stretch>
            <a:fillRect/>
          </a:stretch>
        </p:blipFill>
        <p:spPr bwMode="auto">
          <a:xfrm>
            <a:off x="6643702" y="1357298"/>
            <a:ext cx="2286016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lbow Connector 12"/>
          <p:cNvCxnSpPr/>
          <p:nvPr/>
        </p:nvCxnSpPr>
        <p:spPr>
          <a:xfrm flipV="1">
            <a:off x="3000364" y="2000240"/>
            <a:ext cx="3643338" cy="121444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571868" y="2571744"/>
            <a:ext cx="3071834" cy="250033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9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2288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130D635-7021-478A-BD89-E079E5BB61C8}" type="slidenum">
              <a:rPr lang="ko-KR" altLang="en-US" smtClean="0"/>
              <a:pPr>
                <a:defRPr/>
              </a:pPr>
              <a:t>83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2344738" y="2933700"/>
            <a:ext cx="4799012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Applications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Apps: Get an Application (Samsung Apps)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547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get Applications via Samsung Apps?</a:t>
            </a:r>
          </a:p>
          <a:p>
            <a:pPr>
              <a:defRPr/>
            </a:pPr>
            <a:endParaRPr lang="en-US" altLang="ko-KR" sz="1000" dirty="0" smtClean="0">
              <a:solidFill>
                <a:srgbClr val="0000CC"/>
              </a:solidFill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A :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To get an Application follow the steps below:</a:t>
            </a:r>
          </a:p>
          <a:p>
            <a:pPr>
              <a:defRPr/>
            </a:pPr>
            <a:endParaRPr lang="en-US" altLang="ko-KR" sz="1000" b="1" dirty="0" smtClean="0">
              <a:solidFill>
                <a:srgbClr val="0000CC"/>
              </a:solidFill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solidFill>
                  <a:srgbClr val="0000CC"/>
                </a:solidFill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1.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From the standby screen, tap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Samsung Apps -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Choose the desired contents - Choose the desired application contents.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application.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Get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en-US" altLang="ko-KR" sz="1000" dirty="0" smtClean="0">
              <a:solidFill>
                <a:srgbClr val="0000CC"/>
              </a:solidFill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6814C80-E579-4331-9705-B41B97DACE43}" type="slidenum">
              <a:rPr lang="ko-KR" altLang="en-US" smtClean="0"/>
              <a:pPr>
                <a:defRPr/>
              </a:pPr>
              <a:t>84</a:t>
            </a:fld>
            <a:endParaRPr lang="ko-KR" altLang="en-US"/>
          </a:p>
        </p:txBody>
      </p:sp>
      <p:pic>
        <p:nvPicPr>
          <p:cNvPr id="5" name="그림 4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13" y="3309938"/>
            <a:ext cx="1371600" cy="20589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그림 5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325" y="3309938"/>
            <a:ext cx="1371600" cy="20589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그림 6" descr="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138" y="3309938"/>
            <a:ext cx="1371600" cy="20589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그림 7" descr="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950" y="3309938"/>
            <a:ext cx="1371600" cy="20589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4217" name="직사각형 36"/>
          <p:cNvSpPr>
            <a:spLocks noChangeArrowheads="1"/>
          </p:cNvSpPr>
          <p:nvPr/>
        </p:nvSpPr>
        <p:spPr bwMode="auto">
          <a:xfrm>
            <a:off x="1441450" y="5010150"/>
            <a:ext cx="355600" cy="3508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1" name="사각형 설명선 10"/>
          <p:cNvSpPr/>
          <p:nvPr/>
        </p:nvSpPr>
        <p:spPr bwMode="auto">
          <a:xfrm>
            <a:off x="1150938" y="4643438"/>
            <a:ext cx="642937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4219" name="직사각형 36"/>
          <p:cNvSpPr>
            <a:spLocks noChangeArrowheads="1"/>
          </p:cNvSpPr>
          <p:nvPr/>
        </p:nvSpPr>
        <p:spPr bwMode="auto">
          <a:xfrm>
            <a:off x="2655888" y="46053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2365375" y="42386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4221" name="직사각형 36"/>
          <p:cNvSpPr>
            <a:spLocks noChangeArrowheads="1"/>
          </p:cNvSpPr>
          <p:nvPr/>
        </p:nvSpPr>
        <p:spPr bwMode="auto">
          <a:xfrm>
            <a:off x="6083300" y="3714750"/>
            <a:ext cx="355600" cy="3508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5754688" y="4122738"/>
            <a:ext cx="642937" cy="217487"/>
          </a:xfrm>
          <a:prstGeom prst="wedgeRectCallout">
            <a:avLst>
              <a:gd name="adj1" fmla="val 27004"/>
              <a:gd name="adj2" fmla="val -10433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4223" name="직사각형 36"/>
          <p:cNvSpPr>
            <a:spLocks noChangeArrowheads="1"/>
          </p:cNvSpPr>
          <p:nvPr/>
        </p:nvSpPr>
        <p:spPr bwMode="auto">
          <a:xfrm>
            <a:off x="3500438" y="4214813"/>
            <a:ext cx="1379537" cy="2270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6"/>
              </a:buBlip>
            </a:pPr>
            <a:endParaRPr kumimoji="0" lang="ko-KR" altLang="en-US"/>
          </a:p>
        </p:txBody>
      </p:sp>
      <p:sp>
        <p:nvSpPr>
          <p:cNvPr id="17" name="사각형 설명선 16"/>
          <p:cNvSpPr/>
          <p:nvPr/>
        </p:nvSpPr>
        <p:spPr bwMode="auto">
          <a:xfrm>
            <a:off x="4143375" y="3929063"/>
            <a:ext cx="642938" cy="217487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Apps: Memory Capacity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1776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굴림" pitchFamily="50" charset="-127"/>
              </a:rPr>
              <a:t>Q : How can I check how much Memory/Storage space I have left?</a:t>
            </a:r>
          </a:p>
          <a:p>
            <a:pPr>
              <a:buFont typeface="Arial" pitchFamily="34" charset="0"/>
              <a:buNone/>
              <a:defRPr/>
            </a:pPr>
            <a:endParaRPr lang="en-US" altLang="ko-KR" sz="1000" dirty="0" smtClean="0">
              <a:solidFill>
                <a:srgbClr val="0000CC"/>
              </a:solidFill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solidFill>
                  <a:srgbClr val="000000"/>
                </a:solidFill>
                <a:ea typeface="굴림" pitchFamily="50" charset="-127"/>
              </a:rPr>
              <a:t>A :</a:t>
            </a:r>
            <a:r>
              <a:rPr lang="en-US" altLang="ko-KR" sz="1000" b="1" dirty="0" smtClean="0">
                <a:ea typeface="굴림" pitchFamily="50" charset="-127"/>
              </a:rPr>
              <a:t> To see how much Memory/Storage Space applications you have available see the steps below:</a:t>
            </a:r>
          </a:p>
          <a:p>
            <a:pPr>
              <a:buFont typeface="Arial" pitchFamily="34" charset="0"/>
              <a:buNone/>
              <a:defRPr/>
            </a:pPr>
            <a:endParaRPr lang="en-US" altLang="ko-KR" sz="1000" b="1" dirty="0" smtClean="0">
              <a:solidFill>
                <a:srgbClr val="0000CC"/>
              </a:solidFill>
              <a:ea typeface="굴림" pitchFamily="50" charset="-127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ko-KR" sz="1000" b="1" dirty="0" smtClean="0">
                <a:solidFill>
                  <a:srgbClr val="0000CC"/>
                </a:solidFill>
                <a:ea typeface="굴림" pitchFamily="50" charset="-127"/>
              </a:rPr>
              <a:t>   </a:t>
            </a:r>
            <a:r>
              <a:rPr lang="en-US" altLang="ko-KR" sz="1000" dirty="0" smtClean="0">
                <a:ea typeface="굴림" pitchFamily="50" charset="-127"/>
              </a:rPr>
              <a:t>1. </a:t>
            </a:r>
            <a:r>
              <a:rPr lang="en-GB" altLang="ko-KR" sz="1000" dirty="0" smtClean="0">
                <a:ea typeface="굴림" pitchFamily="50" charset="-127"/>
              </a:rPr>
              <a:t>From the standby screen, tap Menu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</a:rPr>
              <a:t>Settings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</a:rPr>
              <a:t>General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</a:rPr>
              <a:t>Memory</a:t>
            </a:r>
            <a:r>
              <a:rPr lang="en-US" altLang="ko-KR" sz="1000" dirty="0" smtClean="0">
                <a:ea typeface="굴림" pitchFamily="50" charset="-127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굴림" pitchFamily="50" charset="-127"/>
              </a:rPr>
              <a:t>   5.Total space in your device memory and memory card (if inserted) will be displayed.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ko-KR" sz="1000" dirty="0" smtClean="0">
                <a:solidFill>
                  <a:srgbClr val="0000CC"/>
                </a:solidFill>
                <a:ea typeface="굴림" pitchFamily="50" charset="-127"/>
              </a:rPr>
              <a:t>  </a:t>
            </a:r>
          </a:p>
          <a:p>
            <a:pPr>
              <a:buFont typeface="Arial" pitchFamily="34" charset="0"/>
              <a:buNone/>
              <a:defRPr/>
            </a:pPr>
            <a:endParaRPr lang="ko-KR" altLang="en-US" sz="1000" dirty="0" smtClean="0">
              <a:ea typeface="굴림" pitchFamily="50" charset="-127"/>
            </a:endParaRPr>
          </a:p>
        </p:txBody>
      </p:sp>
      <p:sp>
        <p:nvSpPr>
          <p:cNvPr id="12493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3688BC0-2919-4C44-8700-9EF9FB5A6708}" type="slidenum">
              <a:rPr lang="ko-KR" altLang="en-US" smtClean="0"/>
              <a:pPr>
                <a:defRPr/>
              </a:pPr>
              <a:t>85</a:t>
            </a:fld>
            <a:endParaRPr lang="ko-KR" altLang="en-US" smtClean="0"/>
          </a:p>
        </p:txBody>
      </p:sp>
      <p:pic>
        <p:nvPicPr>
          <p:cNvPr id="9523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24" y="1862095"/>
            <a:ext cx="2492403" cy="37386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5238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523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5240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524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5243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524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5246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5248" name="직사각형 17"/>
          <p:cNvSpPr>
            <a:spLocks noChangeArrowheads="1"/>
          </p:cNvSpPr>
          <p:nvPr/>
        </p:nvSpPr>
        <p:spPr bwMode="auto">
          <a:xfrm>
            <a:off x="4584700" y="511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5"/>
              </a:buBlip>
            </a:pPr>
            <a:endParaRPr kumimoji="0" lang="ko-KR" altLang="en-US" sz="900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4862513" y="4714875"/>
            <a:ext cx="698500" cy="217488"/>
          </a:xfrm>
          <a:prstGeom prst="wedgeRectCallout">
            <a:avLst>
              <a:gd name="adj1" fmla="val -19241"/>
              <a:gd name="adj2" fmla="val 12103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8" name="사각형 설명선 36"/>
          <p:cNvSpPr/>
          <p:nvPr/>
        </p:nvSpPr>
        <p:spPr bwMode="auto">
          <a:xfrm>
            <a:off x="7143768" y="1214422"/>
            <a:ext cx="698500" cy="217488"/>
          </a:xfrm>
          <a:prstGeom prst="wedgeRectCallout">
            <a:avLst>
              <a:gd name="adj1" fmla="val -57961"/>
              <a:gd name="adj2" fmla="val 27499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5.View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43636" y="2071678"/>
            <a:ext cx="2428892" cy="3500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Apps: Force Close / Stop an application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625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Force Close Applications?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Force Close Applications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CC"/>
                </a:solidFill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1. Touch and hold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Home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key.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End all applications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 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Yes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endParaRPr lang="ko-KR" altLang="en-US" sz="1000" smtClean="0">
              <a:ea typeface="굴림" pitchFamily="50" charset="-127"/>
              <a:cs typeface="Arial" charset="0"/>
            </a:endParaRPr>
          </a:p>
        </p:txBody>
      </p:sp>
      <p:sp>
        <p:nvSpPr>
          <p:cNvPr id="1259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0CE3A39-B7E6-456C-8102-3366F6BCE0E5}" type="slidenum">
              <a:rPr lang="ko-KR" altLang="en-US" smtClean="0"/>
              <a:pPr>
                <a:defRPr/>
              </a:pPr>
              <a:t>86</a:t>
            </a:fld>
            <a:endParaRPr lang="ko-KR" altLang="en-US" smtClean="0"/>
          </a:p>
        </p:txBody>
      </p:sp>
      <p:pic>
        <p:nvPicPr>
          <p:cNvPr id="9626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6262" name="직사각형 17"/>
          <p:cNvSpPr>
            <a:spLocks noChangeArrowheads="1"/>
          </p:cNvSpPr>
          <p:nvPr/>
        </p:nvSpPr>
        <p:spPr bwMode="auto">
          <a:xfrm>
            <a:off x="1749425" y="5429250"/>
            <a:ext cx="950913" cy="1571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" name="사각형 설명선 6"/>
          <p:cNvSpPr/>
          <p:nvPr/>
        </p:nvSpPr>
        <p:spPr bwMode="auto">
          <a:xfrm>
            <a:off x="2176463" y="5054600"/>
            <a:ext cx="669925" cy="217488"/>
          </a:xfrm>
          <a:prstGeom prst="wedgeRectCallout">
            <a:avLst>
              <a:gd name="adj1" fmla="val -21781"/>
              <a:gd name="adj2" fmla="val 11876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626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3543300"/>
            <a:ext cx="12128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49688"/>
            <a:ext cx="9477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직사각형 36"/>
          <p:cNvSpPr>
            <a:spLocks noChangeArrowheads="1"/>
          </p:cNvSpPr>
          <p:nvPr/>
        </p:nvSpPr>
        <p:spPr bwMode="auto">
          <a:xfrm>
            <a:off x="700088" y="5332413"/>
            <a:ext cx="355600" cy="2349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706438" y="5715000"/>
            <a:ext cx="642937" cy="344488"/>
          </a:xfrm>
          <a:prstGeom prst="wedgeRectCallout">
            <a:avLst>
              <a:gd name="adj1" fmla="val -20431"/>
              <a:gd name="adj2" fmla="val -8793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626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89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6269" name="직사각형 17"/>
          <p:cNvSpPr>
            <a:spLocks noChangeArrowheads="1"/>
          </p:cNvSpPr>
          <p:nvPr/>
        </p:nvSpPr>
        <p:spPr bwMode="auto">
          <a:xfrm>
            <a:off x="3276600" y="4706938"/>
            <a:ext cx="509588" cy="168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3" name="사각형 설명선 32"/>
          <p:cNvSpPr/>
          <p:nvPr/>
        </p:nvSpPr>
        <p:spPr bwMode="auto">
          <a:xfrm>
            <a:off x="3333750" y="5021263"/>
            <a:ext cx="669925" cy="217487"/>
          </a:xfrm>
          <a:prstGeom prst="wedgeRectCallout">
            <a:avLst>
              <a:gd name="adj1" fmla="val -20723"/>
              <a:gd name="adj2" fmla="val -11915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Apps: What is a widget, How do I add them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2288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HY각헤드라인B" pitchFamily="18" charset="-127"/>
              </a:rPr>
              <a:t>Q : What are the Widgets on my device &amp; how can they be added?</a:t>
            </a:r>
          </a:p>
          <a:p>
            <a:pPr marL="342900" indent="-342900">
              <a:buFont typeface="Arial" pitchFamily="34" charset="0"/>
              <a:buNone/>
              <a:defRPr/>
            </a:pPr>
            <a:endParaRPr lang="en-US" altLang="ko-KR" sz="1000" b="1" dirty="0" smtClean="0">
              <a:ea typeface="HY각헤드라인B" pitchFamily="18" charset="-127"/>
            </a:endParaRP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Arial Unicode MS" pitchFamily="50" charset="-127"/>
                <a:cs typeface="Arial Unicode MS" pitchFamily="50" charset="-127"/>
              </a:rPr>
              <a:t>A : </a:t>
            </a:r>
            <a:r>
              <a:rPr lang="en-US" altLang="ko-KR" sz="1000" b="1" dirty="0" smtClean="0">
                <a:ea typeface="HY각헤드라인B" pitchFamily="18" charset="-127"/>
              </a:rPr>
              <a:t>Widgets are small applications that are designed to provide a service or function. Widgets can be a helpful way to display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HY각헤드라인B" pitchFamily="18" charset="-127"/>
              </a:rPr>
              <a:t>      information such as weather (feeds) or to activate a shortcut to a phone setting. Android handsets can come preload with handy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b="1" dirty="0" smtClean="0">
                <a:ea typeface="HY각헤드라인B" pitchFamily="18" charset="-127"/>
              </a:rPr>
              <a:t>      widgets as well as to help assist and manage functions or provide a way to quickly access settings.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  To add a widget to the Home screen, follow the below steps: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  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1. Touch and hold main screen.</a:t>
            </a:r>
          </a:p>
          <a:p>
            <a:pPr marL="342900" indent="-342900">
              <a:buFont typeface="Arial" pitchFamily="34" charset="0"/>
              <a:buNone/>
              <a:defRPr/>
            </a:pPr>
            <a:r>
              <a:rPr lang="en-US" altLang="ko-KR" sz="1000" dirty="0" smtClean="0">
                <a:ea typeface="HY각헤드라인B" pitchFamily="18" charset="-127"/>
              </a:rPr>
              <a:t>    2. Select the desired widget to populate the home screen (or idle panel)</a:t>
            </a:r>
            <a:endParaRPr lang="ko-KR" altLang="en-US" sz="1000" dirty="0" smtClean="0">
              <a:ea typeface="굴림" pitchFamily="50" charset="-127"/>
            </a:endParaRPr>
          </a:p>
        </p:txBody>
      </p:sp>
      <p:sp>
        <p:nvSpPr>
          <p:cNvPr id="13005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C78FC1F-D467-4ADD-9E08-B3077243413B}" type="slidenum">
              <a:rPr lang="ko-KR" altLang="en-US" smtClean="0"/>
              <a:pPr>
                <a:defRPr/>
              </a:pPr>
              <a:t>87</a:t>
            </a:fld>
            <a:endParaRPr lang="ko-KR" altLang="en-US" smtClean="0"/>
          </a:p>
        </p:txBody>
      </p:sp>
      <p:sp>
        <p:nvSpPr>
          <p:cNvPr id="97285" name="직사각형 4"/>
          <p:cNvSpPr>
            <a:spLocks noChangeArrowheads="1"/>
          </p:cNvSpPr>
          <p:nvPr/>
        </p:nvSpPr>
        <p:spPr bwMode="auto">
          <a:xfrm>
            <a:off x="179388" y="5961063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1000" dirty="0">
              <a:solidFill>
                <a:srgbClr val="0000FF"/>
              </a:solidFill>
              <a:ea typeface="HY각헤드라인B" pitchFamily="18" charset="-127"/>
            </a:endParaRPr>
          </a:p>
          <a:p>
            <a:r>
              <a:rPr lang="en-US" altLang="ko-KR" sz="1000" b="1" dirty="0">
                <a:solidFill>
                  <a:srgbClr val="0000FF"/>
                </a:solidFill>
                <a:ea typeface="HY각헤드라인B" pitchFamily="18" charset="-127"/>
              </a:rPr>
              <a:t>Note 1: </a:t>
            </a:r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The amount of actives widgets per home screen varies depending on widget display.</a:t>
            </a:r>
          </a:p>
          <a:p>
            <a:r>
              <a:rPr lang="en-US" altLang="ko-KR" sz="1000" b="1" dirty="0">
                <a:solidFill>
                  <a:srgbClr val="0000FF"/>
                </a:solidFill>
                <a:ea typeface="HY각헤드라인B" pitchFamily="18" charset="-127"/>
              </a:rPr>
              <a:t>Note 2: </a:t>
            </a:r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Widgets can reside on either the Applications Tab or on the home screen.</a:t>
            </a:r>
          </a:p>
          <a:p>
            <a:r>
              <a:rPr lang="en-US" altLang="ko-KR" sz="1000" b="1" dirty="0">
                <a:solidFill>
                  <a:srgbClr val="0000FF"/>
                </a:solidFill>
                <a:ea typeface="HY각헤드라인B" pitchFamily="18" charset="-127"/>
              </a:rPr>
              <a:t>Tip: </a:t>
            </a:r>
            <a:r>
              <a:rPr lang="en-US" altLang="ko-KR" sz="1000" dirty="0">
                <a:solidFill>
                  <a:srgbClr val="0000FF"/>
                </a:solidFill>
                <a:ea typeface="HY각헤드라인B" pitchFamily="18" charset="-127"/>
              </a:rPr>
              <a:t>Simply tap and hold on display to bring up Add to Home screen options.</a:t>
            </a:r>
          </a:p>
        </p:txBody>
      </p:sp>
      <p:sp>
        <p:nvSpPr>
          <p:cNvPr id="97286" name="직사각형 5"/>
          <p:cNvSpPr>
            <a:spLocks noChangeArrowheads="1"/>
          </p:cNvSpPr>
          <p:nvPr/>
        </p:nvSpPr>
        <p:spPr bwMode="auto">
          <a:xfrm>
            <a:off x="179388" y="5761038"/>
            <a:ext cx="878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  <a:ea typeface="HY각헤드라인B" pitchFamily="18" charset="-127"/>
              </a:rPr>
              <a:t>Caution: </a:t>
            </a:r>
            <a:r>
              <a:rPr lang="en-US" altLang="ko-KR" sz="1000" dirty="0">
                <a:solidFill>
                  <a:srgbClr val="FF0000"/>
                </a:solidFill>
                <a:ea typeface="HY각헤드라인B" pitchFamily="18" charset="-127"/>
              </a:rPr>
              <a:t>Widgets may require online connectivity or require a paid subscription for a service. </a:t>
            </a:r>
          </a:p>
          <a:p>
            <a:r>
              <a:rPr lang="en-US" altLang="ko-KR" sz="1000" dirty="0">
                <a:solidFill>
                  <a:srgbClr val="FF0000"/>
                </a:solidFill>
                <a:ea typeface="HY각헤드라인B" pitchFamily="18" charset="-127"/>
              </a:rPr>
              <a:t>Please read over the terms of agreement for the widget when applicable for additional information.</a:t>
            </a:r>
          </a:p>
        </p:txBody>
      </p:sp>
      <p:pic>
        <p:nvPicPr>
          <p:cNvPr id="9728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7288" name="직사각형 36"/>
          <p:cNvSpPr>
            <a:spLocks noChangeArrowheads="1"/>
          </p:cNvSpPr>
          <p:nvPr/>
        </p:nvSpPr>
        <p:spPr bwMode="auto">
          <a:xfrm>
            <a:off x="1676400" y="5172075"/>
            <a:ext cx="1357313" cy="422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97289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290" name="직사각형 17"/>
          <p:cNvSpPr>
            <a:spLocks noChangeArrowheads="1"/>
          </p:cNvSpPr>
          <p:nvPr/>
        </p:nvSpPr>
        <p:spPr bwMode="auto">
          <a:xfrm>
            <a:off x="684213" y="4256088"/>
            <a:ext cx="323850" cy="3365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703263" y="4767263"/>
            <a:ext cx="642937" cy="354012"/>
          </a:xfrm>
          <a:prstGeom prst="wedgeRectCallout">
            <a:avLst>
              <a:gd name="adj1" fmla="val -23671"/>
              <a:gd name="adj2" fmla="val -94122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FAQ Area 10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3619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8C98778-E15B-4BAF-A9B9-BDC50A5B56B0}" type="slidenum">
              <a:rPr lang="ko-KR" altLang="en-US" smtClean="0"/>
              <a:pPr>
                <a:defRPr/>
              </a:pPr>
              <a:t>88</a:t>
            </a:fld>
            <a:endParaRPr lang="ko-KR" altLang="en-US" smtClean="0"/>
          </a:p>
        </p:txBody>
      </p:sp>
      <p:sp>
        <p:nvSpPr>
          <p:cNvPr id="6" name="직사각형 5"/>
          <p:cNvSpPr/>
          <p:nvPr/>
        </p:nvSpPr>
        <p:spPr>
          <a:xfrm>
            <a:off x="1143000" y="1928813"/>
            <a:ext cx="6981825" cy="286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Operating System </a:t>
            </a:r>
          </a:p>
          <a:p>
            <a:pPr algn="ctr"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&amp; </a:t>
            </a:r>
          </a:p>
          <a:p>
            <a:pPr algn="ctr">
              <a:defRPr/>
            </a:pPr>
            <a:r>
              <a:rPr lang="en-US" altLang="ko-KR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Arial" charset="0"/>
              </a:rPr>
              <a:t>Special Features</a:t>
            </a:r>
            <a:endParaRPr lang="ko-KR" altLang="en-US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 : Gallery Preview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933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use the Gallery Preview on the device?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</a:t>
            </a: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Gallery Preview follow the steps below : 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1. From the Home screen, tap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Gallery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3. Touch and hold desired gallery.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4. Drag desired gallery folder to see pictures stored in a chosen folder.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D8C2519-EF24-41CF-B307-DCF1E8A623BF}" type="slidenum">
              <a:rPr lang="ko-KR" altLang="en-US" smtClean="0"/>
              <a:pPr>
                <a:defRPr/>
              </a:pPr>
              <a:t>89</a:t>
            </a:fld>
            <a:endParaRPr lang="ko-KR" altLang="en-US"/>
          </a:p>
        </p:txBody>
      </p:sp>
      <p:pic>
        <p:nvPicPr>
          <p:cNvPr id="9933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9334" name="직사각형 17"/>
          <p:cNvSpPr>
            <a:spLocks noChangeArrowheads="1"/>
          </p:cNvSpPr>
          <p:nvPr/>
        </p:nvSpPr>
        <p:spPr bwMode="auto">
          <a:xfrm>
            <a:off x="3155950" y="3836988"/>
            <a:ext cx="1322388" cy="15271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" name="사각형 설명선 6"/>
          <p:cNvSpPr/>
          <p:nvPr/>
        </p:nvSpPr>
        <p:spPr bwMode="auto">
          <a:xfrm>
            <a:off x="3571875" y="5526088"/>
            <a:ext cx="669925" cy="381000"/>
          </a:xfrm>
          <a:prstGeom prst="wedgeRectCallout">
            <a:avLst>
              <a:gd name="adj1" fmla="val -21789"/>
              <a:gd name="adj2" fmla="val -9109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3.Touch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9933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933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9338" name="직사각형 17"/>
          <p:cNvSpPr>
            <a:spLocks noChangeArrowheads="1"/>
          </p:cNvSpPr>
          <p:nvPr/>
        </p:nvSpPr>
        <p:spPr bwMode="auto">
          <a:xfrm>
            <a:off x="5494338" y="3829050"/>
            <a:ext cx="434975" cy="5222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pic>
        <p:nvPicPr>
          <p:cNvPr id="99339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9340" name="직사각형 17"/>
          <p:cNvSpPr>
            <a:spLocks noChangeArrowheads="1"/>
          </p:cNvSpPr>
          <p:nvPr/>
        </p:nvSpPr>
        <p:spPr bwMode="auto">
          <a:xfrm>
            <a:off x="1936750" y="4071938"/>
            <a:ext cx="388938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1671638" y="3714750"/>
            <a:ext cx="642937" cy="217488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9342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9343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4" name="사각형 설명선 23"/>
          <p:cNvSpPr/>
          <p:nvPr/>
        </p:nvSpPr>
        <p:spPr bwMode="auto">
          <a:xfrm>
            <a:off x="5233988" y="3516313"/>
            <a:ext cx="642937" cy="217487"/>
          </a:xfrm>
          <a:prstGeom prst="wedgeRectCallout">
            <a:avLst>
              <a:gd name="adj1" fmla="val 22574"/>
              <a:gd name="adj2" fmla="val 9547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25" name="오른쪽 화살표 24"/>
          <p:cNvSpPr/>
          <p:nvPr/>
        </p:nvSpPr>
        <p:spPr>
          <a:xfrm rot="5400000">
            <a:off x="5357819" y="4429131"/>
            <a:ext cx="357187" cy="214313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19" name="오른쪽 화살표 24"/>
          <p:cNvSpPr/>
          <p:nvPr/>
        </p:nvSpPr>
        <p:spPr>
          <a:xfrm>
            <a:off x="6000760" y="4500571"/>
            <a:ext cx="928694" cy="28575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General: Hide Caller ID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7475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Q : How do I hide my Caller ID from being displayed when calling someone?</a:t>
            </a:r>
          </a:p>
          <a:p>
            <a:pPr>
              <a:defRPr/>
            </a:pPr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A : To hide my Caller ID follow the steps below:</a:t>
            </a:r>
          </a:p>
          <a:p>
            <a:pPr>
              <a:defRPr/>
            </a:pPr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b="1" dirty="0" smtClean="0">
                <a:ea typeface="굴림" pitchFamily="50" charset="-127"/>
                <a:cs typeface="Arial" charset="0"/>
              </a:rPr>
              <a:t>  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1. From the standby screen, tap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Settings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3.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Scroll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 down to Call, and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Call</a:t>
            </a:r>
            <a:endParaRPr lang="en-US" altLang="ko-KR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Show my caller ID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5. Select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Hide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6.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 Hide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selected</a:t>
            </a:r>
          </a:p>
          <a:p>
            <a:pPr>
              <a:defRPr/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              </a:t>
            </a:r>
            <a:endParaRPr lang="en-US" altLang="ko-KR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endParaRPr lang="ko-KR" altLang="en-US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92164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DC1586-4A77-484C-9D61-1D7558DD3211}" type="slidenum">
              <a:rPr lang="ko-KR" altLang="en-US" smtClean="0"/>
              <a:pPr>
                <a:defRPr/>
              </a:pPr>
              <a:t>9</a:t>
            </a:fld>
            <a:endParaRPr lang="ko-KR" altLang="en-US" smtClean="0"/>
          </a:p>
        </p:txBody>
      </p:sp>
      <p:pic>
        <p:nvPicPr>
          <p:cNvPr id="1946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직사각형 14"/>
          <p:cNvSpPr>
            <a:spLocks noChangeArrowheads="1"/>
          </p:cNvSpPr>
          <p:nvPr/>
        </p:nvSpPr>
        <p:spPr bwMode="auto">
          <a:xfrm>
            <a:off x="4635500" y="3871913"/>
            <a:ext cx="1371600" cy="2397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5" name="사각형 설명선 24"/>
          <p:cNvSpPr/>
          <p:nvPr/>
        </p:nvSpPr>
        <p:spPr bwMode="auto">
          <a:xfrm>
            <a:off x="4884738" y="4214813"/>
            <a:ext cx="642937" cy="217487"/>
          </a:xfrm>
          <a:prstGeom prst="wedgeRectCallout">
            <a:avLst>
              <a:gd name="adj1" fmla="val -18626"/>
              <a:gd name="adj2" fmla="val -963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9464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5" name="직사각형 17"/>
          <p:cNvSpPr>
            <a:spLocks noChangeArrowheads="1"/>
          </p:cNvSpPr>
          <p:nvPr/>
        </p:nvSpPr>
        <p:spPr bwMode="auto">
          <a:xfrm>
            <a:off x="3092450" y="4491038"/>
            <a:ext cx="1371600" cy="2143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3363913" y="4860925"/>
            <a:ext cx="642937" cy="217488"/>
          </a:xfrm>
          <a:prstGeom prst="wedgeRectCallout">
            <a:avLst>
              <a:gd name="adj1" fmla="val -20831"/>
              <a:gd name="adj2" fmla="val -1158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46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8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47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71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8" name="사각형 설명선 37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9473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5850" y="35433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직사각형 14"/>
          <p:cNvSpPr>
            <a:spLocks noChangeArrowheads="1"/>
          </p:cNvSpPr>
          <p:nvPr/>
        </p:nvSpPr>
        <p:spPr bwMode="auto">
          <a:xfrm>
            <a:off x="6161088" y="4273550"/>
            <a:ext cx="1371600" cy="2397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42" name="사각형 설명선 41"/>
          <p:cNvSpPr/>
          <p:nvPr/>
        </p:nvSpPr>
        <p:spPr bwMode="auto">
          <a:xfrm>
            <a:off x="6410325" y="4616450"/>
            <a:ext cx="642938" cy="217488"/>
          </a:xfrm>
          <a:prstGeom prst="wedgeRectCallout">
            <a:avLst>
              <a:gd name="adj1" fmla="val -18626"/>
              <a:gd name="adj2" fmla="val -963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3834" y="3500438"/>
            <a:ext cx="13780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14"/>
          <p:cNvSpPr>
            <a:spLocks noChangeArrowheads="1"/>
          </p:cNvSpPr>
          <p:nvPr/>
        </p:nvSpPr>
        <p:spPr bwMode="auto">
          <a:xfrm>
            <a:off x="7643834" y="4260857"/>
            <a:ext cx="1371600" cy="2397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41"/>
          <p:cNvSpPr/>
          <p:nvPr/>
        </p:nvSpPr>
        <p:spPr bwMode="auto">
          <a:xfrm>
            <a:off x="7786710" y="4643446"/>
            <a:ext cx="785818" cy="500066"/>
          </a:xfrm>
          <a:prstGeom prst="wedgeRectCallout">
            <a:avLst>
              <a:gd name="adj1" fmla="val -18626"/>
              <a:gd name="adj2" fmla="val -963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6.Hide selected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Text To Speech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035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What is Text To Speech on my device? And how do I access the settings?</a:t>
            </a:r>
          </a:p>
          <a:p>
            <a:pPr marL="342900" indent="-342900">
              <a:lnSpc>
                <a:spcPct val="80000"/>
              </a:lnSpc>
            </a:pPr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  The Text to-speech feature when installed allows audible readout of onscreen data such as message or inbound caller information. This feature can work in conjunction with Bluetooth headsets.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HY각헤드라인B" pitchFamily="18" charset="-127"/>
                <a:cs typeface="Arial" charset="0"/>
              </a:rPr>
              <a:t>        </a:t>
            </a:r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       To see how you access the Text to speech  / speech to text settings see below: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굴림" pitchFamily="50" charset="-127"/>
                <a:cs typeface="Arial" charset="0"/>
              </a:rPr>
              <a:t>   1. From the standby screen, tap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Settings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General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HY각헤드라인B" pitchFamily="18" charset="-127"/>
                <a:cs typeface="Arial" charset="0"/>
              </a:rPr>
              <a:t>   4. Select 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Voice Input And Output to access Voice and Command settings</a:t>
            </a:r>
            <a:r>
              <a:rPr lang="en-US" altLang="ko-KR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>
              <a:lnSpc>
                <a:spcPct val="80000"/>
              </a:lnSpc>
            </a:pPr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HY각헤드라인B" pitchFamily="18" charset="-127"/>
                <a:cs typeface="Arial" charset="0"/>
              </a:rPr>
              <a:t>In this area it is possible to select the Voice Input language:</a:t>
            </a:r>
          </a:p>
          <a:p>
            <a:pPr marL="342900" indent="-342900">
              <a:lnSpc>
                <a:spcPct val="80000"/>
              </a:lnSpc>
            </a:pPr>
            <a:endParaRPr lang="en-US" altLang="ko-KR" dirty="0" smtClean="0">
              <a:ea typeface="HY각헤드라인B" pitchFamily="18" charset="-127"/>
              <a:cs typeface="Arial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ko-KR" dirty="0" smtClean="0">
                <a:ea typeface="HY각헤드라인B" pitchFamily="18" charset="-127"/>
                <a:cs typeface="Arial" charset="0"/>
              </a:rPr>
              <a:t>   </a:t>
            </a:r>
          </a:p>
        </p:txBody>
      </p:sp>
      <p:sp>
        <p:nvSpPr>
          <p:cNvPr id="13722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4795C61-7B8C-4E8A-84EF-19C6E18CD0E5}" type="slidenum">
              <a:rPr lang="ko-KR" altLang="en-US" smtClean="0"/>
              <a:pPr>
                <a:defRPr/>
              </a:pPr>
              <a:t>90</a:t>
            </a:fld>
            <a:endParaRPr lang="ko-KR" altLang="en-US" smtClean="0"/>
          </a:p>
        </p:txBody>
      </p:sp>
      <p:pic>
        <p:nvPicPr>
          <p:cNvPr id="10035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0358" name="직사각형 17"/>
          <p:cNvSpPr>
            <a:spLocks noChangeArrowheads="1"/>
          </p:cNvSpPr>
          <p:nvPr/>
        </p:nvSpPr>
        <p:spPr bwMode="auto">
          <a:xfrm>
            <a:off x="4630738" y="4286250"/>
            <a:ext cx="1368425" cy="2270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2" name="사각형 설명선 11"/>
          <p:cNvSpPr/>
          <p:nvPr/>
        </p:nvSpPr>
        <p:spPr bwMode="auto">
          <a:xfrm>
            <a:off x="5138738" y="4675188"/>
            <a:ext cx="690562" cy="217487"/>
          </a:xfrm>
          <a:prstGeom prst="wedgeRectCallout">
            <a:avLst>
              <a:gd name="adj1" fmla="val -21781"/>
              <a:gd name="adj2" fmla="val -11589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0360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928934"/>
            <a:ext cx="182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0362" name="직사각형 17"/>
          <p:cNvSpPr>
            <a:spLocks noChangeArrowheads="1"/>
          </p:cNvSpPr>
          <p:nvPr/>
        </p:nvSpPr>
        <p:spPr bwMode="auto">
          <a:xfrm>
            <a:off x="2608263" y="480695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4" name="사각형 설명선 23"/>
          <p:cNvSpPr/>
          <p:nvPr/>
        </p:nvSpPr>
        <p:spPr bwMode="auto">
          <a:xfrm>
            <a:off x="2343150" y="4449763"/>
            <a:ext cx="642938" cy="217487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036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0365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0367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24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0368" name="직사각형 17"/>
          <p:cNvSpPr>
            <a:spLocks noChangeArrowheads="1"/>
          </p:cNvSpPr>
          <p:nvPr/>
        </p:nvSpPr>
        <p:spPr bwMode="auto">
          <a:xfrm>
            <a:off x="3095625" y="3841750"/>
            <a:ext cx="135572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 sz="900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3373438" y="4213225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9" name="Elbow Connector 18"/>
          <p:cNvCxnSpPr/>
          <p:nvPr/>
        </p:nvCxnSpPr>
        <p:spPr>
          <a:xfrm>
            <a:off x="4357686" y="3214686"/>
            <a:ext cx="2071702" cy="714380"/>
          </a:xfrm>
          <a:prstGeom prst="bentConnector3">
            <a:avLst>
              <a:gd name="adj1" fmla="val 86902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86512" y="3714752"/>
            <a:ext cx="185738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357950" y="621508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Next slide</a:t>
            </a:r>
            <a:endParaRPr lang="en-GB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Text To Speech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0355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Q : What is Text To Speech on my device? And how do I access the settings?</a:t>
            </a:r>
          </a:p>
          <a:p>
            <a:pPr marL="342900" indent="-342900">
              <a:lnSpc>
                <a:spcPct val="80000"/>
              </a:lnSpc>
            </a:pPr>
            <a:endParaRPr lang="en-US" altLang="ko-KR" b="1" dirty="0" smtClean="0">
              <a:ea typeface="HY각헤드라인B" pitchFamily="18" charset="-127"/>
              <a:cs typeface="Arial" charset="0"/>
            </a:endParaRPr>
          </a:p>
          <a:p>
            <a:pPr marL="342900" indent="-342900">
              <a:lnSpc>
                <a:spcPct val="80000"/>
              </a:lnSpc>
            </a:pPr>
            <a:r>
              <a:rPr lang="en-US" altLang="ko-KR" b="1" dirty="0" smtClean="0">
                <a:ea typeface="Arial Unicode MS" pitchFamily="50" charset="-127"/>
                <a:cs typeface="Arial Unicode MS" pitchFamily="50" charset="-127"/>
              </a:rPr>
              <a:t>A :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  Settings available for </a:t>
            </a:r>
            <a:r>
              <a:rPr lang="en-GB" dirty="0" smtClean="0"/>
              <a:t>Voice input and output are below</a:t>
            </a:r>
            <a:r>
              <a:rPr lang="en-US" altLang="ko-KR" b="1" dirty="0" smtClean="0">
                <a:ea typeface="HY각헤드라인B" pitchFamily="18" charset="-127"/>
                <a:cs typeface="Arial" charset="0"/>
              </a:rPr>
              <a:t>: </a:t>
            </a:r>
            <a:endParaRPr lang="en-US" altLang="ko-KR" dirty="0" smtClean="0">
              <a:ea typeface="HY각헤드라인B" pitchFamily="18" charset="-127"/>
              <a:cs typeface="Arial" charset="0"/>
            </a:endParaRPr>
          </a:p>
        </p:txBody>
      </p:sp>
      <p:sp>
        <p:nvSpPr>
          <p:cNvPr id="137220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4795C61-7B8C-4E8A-84EF-19C6E18CD0E5}" type="slidenum">
              <a:rPr lang="ko-KR" altLang="en-US" smtClean="0"/>
              <a:pPr>
                <a:defRPr/>
              </a:pPr>
              <a:t>91</a:t>
            </a:fld>
            <a:endParaRPr lang="ko-KR" altLang="en-US" smtClean="0"/>
          </a:p>
        </p:txBody>
      </p:sp>
      <p:sp>
        <p:nvSpPr>
          <p:cNvPr id="25" name="TextBox 24"/>
          <p:cNvSpPr txBox="1"/>
          <p:nvPr/>
        </p:nvSpPr>
        <p:spPr>
          <a:xfrm>
            <a:off x="214282" y="1643050"/>
            <a:ext cx="44759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200" dirty="0" smtClean="0"/>
          </a:p>
          <a:p>
            <a:r>
              <a:rPr lang="en-GB" sz="1200" b="1" dirty="0" smtClean="0"/>
              <a:t>●● Voice command hot key: </a:t>
            </a:r>
            <a:r>
              <a:rPr lang="en-GB" sz="1200" dirty="0" smtClean="0"/>
              <a:t>Set to launch the voice</a:t>
            </a:r>
          </a:p>
          <a:p>
            <a:r>
              <a:rPr lang="en-GB" sz="1200" dirty="0" smtClean="0"/>
              <a:t>command application by pressing the Home key twice.</a:t>
            </a:r>
          </a:p>
          <a:p>
            <a:r>
              <a:rPr lang="en-GB" sz="1200" b="1" dirty="0" smtClean="0"/>
              <a:t>●● Voice input language: </a:t>
            </a:r>
            <a:r>
              <a:rPr lang="en-GB" sz="1200" dirty="0" smtClean="0"/>
              <a:t>Select a language for the voice</a:t>
            </a:r>
          </a:p>
          <a:p>
            <a:r>
              <a:rPr lang="en-GB" sz="1200" dirty="0" smtClean="0"/>
              <a:t>recognition.</a:t>
            </a:r>
          </a:p>
          <a:p>
            <a:r>
              <a:rPr lang="en-GB" sz="1200" b="1" dirty="0" smtClean="0"/>
              <a:t>●● Auto-dial: </a:t>
            </a:r>
            <a:r>
              <a:rPr lang="en-GB" sz="1200" dirty="0" smtClean="0"/>
              <a:t>Set to automatically dial a number when the</a:t>
            </a:r>
          </a:p>
          <a:p>
            <a:r>
              <a:rPr lang="en-GB" sz="1200" dirty="0" smtClean="0"/>
              <a:t>voice recognition result is confident.</a:t>
            </a:r>
          </a:p>
          <a:p>
            <a:r>
              <a:rPr lang="en-GB" sz="1200" b="1" dirty="0" smtClean="0"/>
              <a:t>●● Auto-listen: </a:t>
            </a:r>
            <a:r>
              <a:rPr lang="en-GB" sz="1200" dirty="0" smtClean="0"/>
              <a:t>Set to automatically begin voice recognition</a:t>
            </a:r>
          </a:p>
          <a:p>
            <a:r>
              <a:rPr lang="en-GB" sz="1200" dirty="0" smtClean="0"/>
              <a:t>when you launch the voice command feature.</a:t>
            </a:r>
          </a:p>
          <a:p>
            <a:r>
              <a:rPr lang="en-GB" sz="1200" b="1" dirty="0" smtClean="0"/>
              <a:t>●● Contact recognition: </a:t>
            </a:r>
            <a:r>
              <a:rPr lang="en-GB" sz="1200" dirty="0" smtClean="0"/>
              <a:t>Set to enhance voice searches for</a:t>
            </a:r>
          </a:p>
          <a:p>
            <a:r>
              <a:rPr lang="en-GB" sz="1200" dirty="0" smtClean="0"/>
              <a:t>contacts.</a:t>
            </a:r>
          </a:p>
          <a:p>
            <a:r>
              <a:rPr lang="en-GB" sz="1200" b="1" dirty="0" smtClean="0"/>
              <a:t>●● Hide offensive words: </a:t>
            </a:r>
            <a:r>
              <a:rPr lang="en-GB" sz="1200" dirty="0" smtClean="0"/>
              <a:t>Hide offensive words your device</a:t>
            </a:r>
          </a:p>
          <a:p>
            <a:r>
              <a:rPr lang="en-GB" sz="1200" dirty="0" smtClean="0"/>
              <a:t>recognised from voice search results.</a:t>
            </a:r>
          </a:p>
          <a:p>
            <a:r>
              <a:rPr lang="en-GB" sz="1200" b="1" dirty="0" smtClean="0"/>
              <a:t>●● Auto-punctuation: </a:t>
            </a:r>
            <a:r>
              <a:rPr lang="en-GB" sz="1200" dirty="0" smtClean="0"/>
              <a:t>Set to automatically insert punctuation</a:t>
            </a:r>
          </a:p>
          <a:p>
            <a:r>
              <a:rPr lang="en-GB" sz="1200" dirty="0" smtClean="0"/>
              <a:t>marks when needed.</a:t>
            </a:r>
          </a:p>
          <a:p>
            <a:r>
              <a:rPr lang="en-GB" sz="1200" b="1" dirty="0" smtClean="0"/>
              <a:t>●● Auto-capitalization: </a:t>
            </a:r>
            <a:r>
              <a:rPr lang="en-GB" sz="1200" dirty="0" smtClean="0"/>
              <a:t>Set the device to automatically</a:t>
            </a:r>
          </a:p>
          <a:p>
            <a:r>
              <a:rPr lang="en-GB" sz="1200" dirty="0" smtClean="0"/>
              <a:t>capitalise the first letter after a final punctuation mark, such</a:t>
            </a:r>
          </a:p>
          <a:p>
            <a:r>
              <a:rPr lang="en-GB" sz="1200" dirty="0" smtClean="0"/>
              <a:t>as a full-stop, question mark, or exclamation mark.</a:t>
            </a:r>
          </a:p>
          <a:p>
            <a:r>
              <a:rPr lang="en-GB" sz="1200" b="1" dirty="0" smtClean="0"/>
              <a:t>●● Voice alert: </a:t>
            </a:r>
            <a:r>
              <a:rPr lang="en-GB" sz="1200" dirty="0" smtClean="0"/>
              <a:t>Set to read out notifications for various events</a:t>
            </a:r>
          </a:p>
          <a:p>
            <a:r>
              <a:rPr lang="en-GB" sz="1200" dirty="0" smtClean="0"/>
              <a:t>on the device.</a:t>
            </a:r>
          </a:p>
          <a:p>
            <a:r>
              <a:rPr lang="en-GB" sz="1200" b="1" dirty="0" smtClean="0"/>
              <a:t>●● Spoken language: </a:t>
            </a:r>
            <a:r>
              <a:rPr lang="en-GB" sz="1200" dirty="0" smtClean="0"/>
              <a:t>Select a language for the voice alert</a:t>
            </a:r>
          </a:p>
          <a:p>
            <a:r>
              <a:rPr lang="en-GB" sz="1200" dirty="0" smtClean="0"/>
              <a:t>feature.</a:t>
            </a:r>
          </a:p>
          <a:p>
            <a:r>
              <a:rPr lang="en-GB" sz="1200" b="1" dirty="0" smtClean="0"/>
              <a:t>●● Help: </a:t>
            </a:r>
            <a:r>
              <a:rPr lang="en-GB" sz="1200" dirty="0" smtClean="0"/>
              <a:t>Access help information for using the voice command</a:t>
            </a:r>
          </a:p>
          <a:p>
            <a:r>
              <a:rPr lang="en-GB" sz="1200" dirty="0" smtClean="0"/>
              <a:t>feature.</a:t>
            </a:r>
          </a:p>
          <a:p>
            <a:r>
              <a:rPr lang="en-GB" sz="1200" b="1" dirty="0" smtClean="0"/>
              <a:t>●● About</a:t>
            </a:r>
            <a:r>
              <a:rPr lang="en-GB" sz="1200" dirty="0" smtClean="0"/>
              <a:t>: View terms and conditions and privacy policy.</a:t>
            </a:r>
          </a:p>
        </p:txBody>
      </p: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Daily Briefing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1379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access the daily briefing feature?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access the Daily briefing follow the steps below 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Drag home screen until you see the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Daily briefing displayed .</a:t>
            </a: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4029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3DDEBD6-2463-4008-8129-11908CB1C0BB}" type="slidenum">
              <a:rPr lang="ko-KR" altLang="en-US" smtClean="0"/>
              <a:pPr>
                <a:defRPr/>
              </a:pPr>
              <a:t>92</a:t>
            </a:fld>
            <a:endParaRPr lang="ko-KR" altLang="en-US" smtClean="0"/>
          </a:p>
        </p:txBody>
      </p:sp>
      <p:pic>
        <p:nvPicPr>
          <p:cNvPr id="10138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1382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5" name="오른쪽 화살표 14"/>
          <p:cNvSpPr/>
          <p:nvPr/>
        </p:nvSpPr>
        <p:spPr>
          <a:xfrm rot="10800000">
            <a:off x="587375" y="4362450"/>
            <a:ext cx="542925" cy="28733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16" name="사각형 설명선 15"/>
          <p:cNvSpPr/>
          <p:nvPr/>
        </p:nvSpPr>
        <p:spPr bwMode="auto">
          <a:xfrm>
            <a:off x="723900" y="4070350"/>
            <a:ext cx="698500" cy="217488"/>
          </a:xfrm>
          <a:prstGeom prst="wedgeRectCallout">
            <a:avLst>
              <a:gd name="adj1" fmla="val -20240"/>
              <a:gd name="adj2" fmla="val 12289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1.Drag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5" y="857232"/>
            <a:ext cx="3190897" cy="4786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1" name="Elbow Connector 10"/>
          <p:cNvCxnSpPr>
            <a:stCxn id="101381" idx="3"/>
            <a:endCxn id="9" idx="1"/>
          </p:cNvCxnSpPr>
          <p:nvPr/>
        </p:nvCxnSpPr>
        <p:spPr>
          <a:xfrm flipV="1">
            <a:off x="2990850" y="3250405"/>
            <a:ext cx="1009645" cy="1321595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Daily Briefing – add stock 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240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add stock reports to Daily Briefing?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use the add stock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CC"/>
                </a:solidFill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1.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Yahoo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finance.</a:t>
            </a: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Enter the desired stock.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stock.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4.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Back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4029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FDCB5A-BE3F-44DE-B376-822ECC9A3D33}" type="slidenum">
              <a:rPr lang="ko-KR" altLang="en-US" smtClean="0"/>
              <a:pPr>
                <a:defRPr/>
              </a:pPr>
              <a:t>93</a:t>
            </a:fld>
            <a:endParaRPr lang="ko-KR" altLang="en-US" smtClean="0"/>
          </a:p>
        </p:txBody>
      </p:sp>
      <p:pic>
        <p:nvPicPr>
          <p:cNvPr id="10240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1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06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07" name="직사각형 36"/>
          <p:cNvSpPr>
            <a:spLocks noChangeArrowheads="1"/>
          </p:cNvSpPr>
          <p:nvPr/>
        </p:nvSpPr>
        <p:spPr bwMode="auto">
          <a:xfrm>
            <a:off x="190500" y="5075238"/>
            <a:ext cx="1352550" cy="5048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773113" y="4737100"/>
            <a:ext cx="642937" cy="217488"/>
          </a:xfrm>
          <a:prstGeom prst="wedgeRectCallout">
            <a:avLst>
              <a:gd name="adj1" fmla="val -21534"/>
              <a:gd name="adj2" fmla="val 1020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240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1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60713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1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12" name="직사각형 17"/>
          <p:cNvSpPr>
            <a:spLocks noChangeArrowheads="1"/>
          </p:cNvSpPr>
          <p:nvPr/>
        </p:nvSpPr>
        <p:spPr bwMode="auto">
          <a:xfrm>
            <a:off x="3159125" y="3806825"/>
            <a:ext cx="1368425" cy="8223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13" name="사각형 설명선 12"/>
          <p:cNvSpPr/>
          <p:nvPr/>
        </p:nvSpPr>
        <p:spPr bwMode="auto">
          <a:xfrm>
            <a:off x="3617913" y="4775200"/>
            <a:ext cx="690562" cy="217488"/>
          </a:xfrm>
          <a:prstGeom prst="wedgeRectCallout">
            <a:avLst>
              <a:gd name="adj1" fmla="val -21781"/>
              <a:gd name="adj2" fmla="val -11589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2414" name="직사각형 17"/>
          <p:cNvSpPr>
            <a:spLocks noChangeArrowheads="1"/>
          </p:cNvSpPr>
          <p:nvPr/>
        </p:nvSpPr>
        <p:spPr bwMode="auto">
          <a:xfrm>
            <a:off x="1681163" y="3662363"/>
            <a:ext cx="1133475" cy="1460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15" name="사각형 설명선 14"/>
          <p:cNvSpPr/>
          <p:nvPr/>
        </p:nvSpPr>
        <p:spPr bwMode="auto">
          <a:xfrm>
            <a:off x="2187575" y="3956050"/>
            <a:ext cx="698500" cy="217488"/>
          </a:xfrm>
          <a:prstGeom prst="wedgeRectCallout">
            <a:avLst>
              <a:gd name="adj1" fmla="val -22285"/>
              <a:gd name="adj2" fmla="val -11688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2416" name="직사각형 17"/>
          <p:cNvSpPr>
            <a:spLocks noChangeArrowheads="1"/>
          </p:cNvSpPr>
          <p:nvPr/>
        </p:nvSpPr>
        <p:spPr bwMode="auto">
          <a:xfrm>
            <a:off x="5802313" y="5391150"/>
            <a:ext cx="219075" cy="2063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  <p:sp>
        <p:nvSpPr>
          <p:cNvPr id="19" name="사각형 설명선 18"/>
          <p:cNvSpPr/>
          <p:nvPr/>
        </p:nvSpPr>
        <p:spPr bwMode="auto">
          <a:xfrm>
            <a:off x="5408613" y="5722938"/>
            <a:ext cx="698500" cy="217487"/>
          </a:xfrm>
          <a:prstGeom prst="wedgeRectCallout">
            <a:avLst>
              <a:gd name="adj1" fmla="val 22715"/>
              <a:gd name="adj2" fmla="val -10374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2418" name="직사각형 19"/>
          <p:cNvSpPr>
            <a:spLocks noChangeArrowheads="1"/>
          </p:cNvSpPr>
          <p:nvPr/>
        </p:nvSpPr>
        <p:spPr bwMode="auto">
          <a:xfrm>
            <a:off x="6154738" y="5057775"/>
            <a:ext cx="1352550" cy="5572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 sz="9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Gallery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23907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use the Gallery feature on the device?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</a:t>
            </a: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use the Gallery and send , via the gallery application, a picture via mail, Bluetooth, all share, messaging etc. </a:t>
            </a: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See steps below: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1. From the Home screen, tap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Gallery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3. Select a collection of photos or videos.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    4. Select any thumbnail preview of a picture or video to view full screen.</a:t>
            </a:r>
          </a:p>
          <a:p>
            <a:pPr>
              <a:defRPr/>
            </a:pPr>
            <a:r>
              <a:rPr lang="en-GB" altLang="ko-KR" sz="1000" dirty="0" smtClean="0">
                <a:ea typeface="굴림" pitchFamily="50" charset="-127"/>
                <a:cs typeface="Arial" charset="0"/>
              </a:rPr>
              <a:t>        5. Select </a:t>
            </a:r>
            <a:r>
              <a:rPr lang="en-GB" altLang="ko-KR" sz="1000" b="1" dirty="0" smtClean="0">
                <a:ea typeface="굴림" pitchFamily="50" charset="-127"/>
                <a:cs typeface="Arial" charset="0"/>
              </a:rPr>
              <a:t>Share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to access the different ways a picture can be sent to someone or </a:t>
            </a:r>
            <a:r>
              <a:rPr lang="en-GB" altLang="ko-KR" sz="1000" b="1" dirty="0" smtClean="0">
                <a:ea typeface="굴림" pitchFamily="50" charset="-127"/>
                <a:cs typeface="Arial" charset="0"/>
              </a:rPr>
              <a:t>More </a:t>
            </a:r>
            <a:r>
              <a:rPr lang="en-GB" altLang="ko-KR" sz="1000" dirty="0" smtClean="0">
                <a:ea typeface="굴림" pitchFamily="50" charset="-127"/>
                <a:cs typeface="Arial" charset="0"/>
              </a:rPr>
              <a:t>to access additional features</a:t>
            </a:r>
          </a:p>
          <a:p>
            <a:pPr>
              <a:defRPr/>
            </a:pPr>
            <a:r>
              <a:rPr lang="en-GB" altLang="ko-KR" sz="1000" dirty="0" smtClean="0">
                <a:ea typeface="굴림" pitchFamily="50" charset="-127"/>
                <a:cs typeface="Arial" charset="0"/>
              </a:rPr>
              <a:t>            such as </a:t>
            </a:r>
            <a:r>
              <a:rPr lang="en-GB" altLang="ko-KR" sz="1000" b="1" dirty="0" smtClean="0">
                <a:ea typeface="굴림" pitchFamily="50" charset="-127"/>
                <a:cs typeface="Arial" charset="0"/>
              </a:rPr>
              <a:t>Crop , Rotate, Set as and Details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7D7359B-CA25-4963-955B-D5745768BB63}" type="slidenum">
              <a:rPr lang="ko-KR" altLang="en-US" smtClean="0"/>
              <a:pPr>
                <a:defRPr/>
              </a:pPr>
              <a:t>94</a:t>
            </a:fld>
            <a:endParaRPr lang="ko-KR" altLang="en-US"/>
          </a:p>
        </p:txBody>
      </p:sp>
      <p:pic>
        <p:nvPicPr>
          <p:cNvPr id="10342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30" name="직사각형 17"/>
          <p:cNvSpPr>
            <a:spLocks noChangeArrowheads="1"/>
          </p:cNvSpPr>
          <p:nvPr/>
        </p:nvSpPr>
        <p:spPr bwMode="auto">
          <a:xfrm>
            <a:off x="3155950" y="3836988"/>
            <a:ext cx="1322388" cy="15271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" name="사각형 설명선 6"/>
          <p:cNvSpPr/>
          <p:nvPr/>
        </p:nvSpPr>
        <p:spPr bwMode="auto">
          <a:xfrm>
            <a:off x="3571875" y="5526088"/>
            <a:ext cx="669925" cy="215900"/>
          </a:xfrm>
          <a:prstGeom prst="wedgeRectCallout">
            <a:avLst>
              <a:gd name="adj1" fmla="val -20723"/>
              <a:gd name="adj2" fmla="val -11915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343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43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43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301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35" name="직사각형 17"/>
          <p:cNvSpPr>
            <a:spLocks noChangeArrowheads="1"/>
          </p:cNvSpPr>
          <p:nvPr/>
        </p:nvSpPr>
        <p:spPr bwMode="auto">
          <a:xfrm>
            <a:off x="4637088" y="3829050"/>
            <a:ext cx="1362075" cy="15430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2" name="사각형 설명선 11"/>
          <p:cNvSpPr/>
          <p:nvPr/>
        </p:nvSpPr>
        <p:spPr bwMode="auto">
          <a:xfrm>
            <a:off x="5118100" y="5503863"/>
            <a:ext cx="690563" cy="639781"/>
          </a:xfrm>
          <a:prstGeom prst="wedgeRectCallout">
            <a:avLst>
              <a:gd name="adj1" fmla="val -21781"/>
              <a:gd name="adj2" fmla="val -11589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4.Select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ko-KR" sz="900" dirty="0" smtClean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A picture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3437" name="직사각형 17"/>
          <p:cNvSpPr>
            <a:spLocks noChangeArrowheads="1"/>
          </p:cNvSpPr>
          <p:nvPr/>
        </p:nvSpPr>
        <p:spPr bwMode="auto">
          <a:xfrm>
            <a:off x="6122988" y="5407025"/>
            <a:ext cx="392112" cy="190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4" name="사각형 설명선 13"/>
          <p:cNvSpPr/>
          <p:nvPr/>
        </p:nvSpPr>
        <p:spPr bwMode="auto">
          <a:xfrm>
            <a:off x="6176963" y="5762625"/>
            <a:ext cx="747712" cy="217488"/>
          </a:xfrm>
          <a:prstGeom prst="wedgeRectCallout">
            <a:avLst>
              <a:gd name="adj1" fmla="val -21781"/>
              <a:gd name="adj2" fmla="val -11915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5-1.Select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03439" name="직사각형 17"/>
          <p:cNvSpPr>
            <a:spLocks noChangeArrowheads="1"/>
          </p:cNvSpPr>
          <p:nvPr/>
        </p:nvSpPr>
        <p:spPr bwMode="auto">
          <a:xfrm>
            <a:off x="8356600" y="5407025"/>
            <a:ext cx="381000" cy="1905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8008938" y="5762625"/>
            <a:ext cx="784225" cy="217488"/>
          </a:xfrm>
          <a:prstGeom prst="wedgeRectCallout">
            <a:avLst>
              <a:gd name="adj1" fmla="val 20295"/>
              <a:gd name="adj2" fmla="val -11915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" pitchFamily="34" charset="0"/>
              </a:rPr>
              <a:t>5-2.Select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344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42" name="직사각형 17"/>
          <p:cNvSpPr>
            <a:spLocks noChangeArrowheads="1"/>
          </p:cNvSpPr>
          <p:nvPr/>
        </p:nvSpPr>
        <p:spPr bwMode="auto">
          <a:xfrm>
            <a:off x="1936750" y="4071938"/>
            <a:ext cx="388938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1671638" y="3714750"/>
            <a:ext cx="642937" cy="217488"/>
          </a:xfrm>
          <a:prstGeom prst="wedgeRectCallout">
            <a:avLst>
              <a:gd name="adj1" fmla="val 22167"/>
              <a:gd name="adj2" fmla="val 10898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3444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3445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Create a Memo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445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Q : How do I  create a memo?</a:t>
            </a:r>
          </a:p>
          <a:p>
            <a:pPr marL="342900" indent="-342900"/>
            <a:endParaRPr lang="en-US" altLang="ko-KR" sz="1000" b="1" dirty="0" smtClean="0">
              <a:ea typeface="HY각헤드라인B" pitchFamily="18" charset="-127"/>
              <a:cs typeface="Arial" charset="0"/>
            </a:endParaRP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A : To create a memo follow the steps below: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 </a:t>
            </a:r>
          </a:p>
          <a:p>
            <a:pPr marL="342900" indent="-342900"/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  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1. From any Home screen, tap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Menu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Memo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Create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4. Enter the information, Select </a:t>
            </a:r>
            <a:r>
              <a:rPr lang="en-US" altLang="ko-KR" sz="1000" b="1" dirty="0" smtClean="0">
                <a:ea typeface="HY각헤드라인B" pitchFamily="18" charset="-127"/>
                <a:cs typeface="Arial" charset="0"/>
              </a:rPr>
              <a:t>Save</a:t>
            </a:r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. When you enter the Memo feature again, you will see you save memo listed. Tap on it to view it.</a:t>
            </a:r>
          </a:p>
          <a:p>
            <a:pPr marL="342900" indent="-342900"/>
            <a:r>
              <a:rPr lang="en-US" altLang="ko-KR" sz="1000" dirty="0" smtClean="0">
                <a:ea typeface="HY각헤드라인B" pitchFamily="18" charset="-127"/>
                <a:cs typeface="Arial" charset="0"/>
              </a:rPr>
              <a:t>  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462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9C1183-12D8-4556-A61B-7F58852D977E}" type="slidenum">
              <a:rPr lang="ko-KR" altLang="en-US" smtClean="0"/>
              <a:pPr>
                <a:defRPr/>
              </a:pPr>
              <a:t>95</a:t>
            </a:fld>
            <a:endParaRPr lang="ko-KR" altLang="en-US" smtClean="0"/>
          </a:p>
        </p:txBody>
      </p:sp>
      <p:pic>
        <p:nvPicPr>
          <p:cNvPr id="10445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4" name="직사각형 17"/>
          <p:cNvSpPr>
            <a:spLocks noChangeArrowheads="1"/>
          </p:cNvSpPr>
          <p:nvPr/>
        </p:nvSpPr>
        <p:spPr bwMode="auto">
          <a:xfrm>
            <a:off x="3295650" y="5400675"/>
            <a:ext cx="1112838" cy="2254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" name="사각형 설명선 6"/>
          <p:cNvSpPr/>
          <p:nvPr/>
        </p:nvSpPr>
        <p:spPr bwMode="auto">
          <a:xfrm>
            <a:off x="3351213" y="5026025"/>
            <a:ext cx="669925" cy="217488"/>
          </a:xfrm>
          <a:prstGeom prst="wedgeRectCallout">
            <a:avLst>
              <a:gd name="adj1" fmla="val -23896"/>
              <a:gd name="adj2" fmla="val 11550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445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8" name="직사각형 17"/>
          <p:cNvSpPr>
            <a:spLocks noChangeArrowheads="1"/>
          </p:cNvSpPr>
          <p:nvPr/>
        </p:nvSpPr>
        <p:spPr bwMode="auto">
          <a:xfrm>
            <a:off x="4635500" y="3636963"/>
            <a:ext cx="1371600" cy="7921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2" name="사각형 설명선 11"/>
          <p:cNvSpPr/>
          <p:nvPr/>
        </p:nvSpPr>
        <p:spPr bwMode="auto">
          <a:xfrm>
            <a:off x="4929188" y="3286125"/>
            <a:ext cx="690562" cy="217488"/>
          </a:xfrm>
          <a:prstGeom prst="wedgeRectCallout">
            <a:avLst>
              <a:gd name="adj1" fmla="val -21781"/>
              <a:gd name="adj2" fmla="val 10745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4-1.Enter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4460" name="직사각형 17"/>
          <p:cNvSpPr>
            <a:spLocks noChangeArrowheads="1"/>
          </p:cNvSpPr>
          <p:nvPr/>
        </p:nvSpPr>
        <p:spPr bwMode="auto">
          <a:xfrm>
            <a:off x="6122988" y="3544888"/>
            <a:ext cx="1371600" cy="29051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04461" name="직사각형 17"/>
          <p:cNvSpPr>
            <a:spLocks noChangeArrowheads="1"/>
          </p:cNvSpPr>
          <p:nvPr/>
        </p:nvSpPr>
        <p:spPr bwMode="auto">
          <a:xfrm>
            <a:off x="4640263" y="4430713"/>
            <a:ext cx="674687" cy="2111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4702175" y="4789488"/>
            <a:ext cx="757238" cy="217487"/>
          </a:xfrm>
          <a:prstGeom prst="wedgeRectCallout">
            <a:avLst>
              <a:gd name="adj1" fmla="val -21781"/>
              <a:gd name="adj2" fmla="val -11589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4-2.Select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44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64" name="직사각형 17"/>
          <p:cNvSpPr>
            <a:spLocks noChangeArrowheads="1"/>
          </p:cNvSpPr>
          <p:nvPr/>
        </p:nvSpPr>
        <p:spPr bwMode="auto">
          <a:xfrm>
            <a:off x="1944688" y="3721100"/>
            <a:ext cx="388937" cy="4238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1971675" y="4264025"/>
            <a:ext cx="642938" cy="217488"/>
          </a:xfrm>
          <a:prstGeom prst="wedgeRectCallout">
            <a:avLst>
              <a:gd name="adj1" fmla="val -22278"/>
              <a:gd name="adj2" fmla="val -10780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446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67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5536413" y="3036091"/>
            <a:ext cx="1714512" cy="35719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Video Player (1/2)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5475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use the Video Player on my device?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 To Configure and playback a video using the video player.  Follow the steps below: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  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1. From the Home mode,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Video player.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Choose the desired Video to be played.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b="1" dirty="0" smtClean="0">
                <a:ea typeface="굴림" pitchFamily="50" charset="-127"/>
                <a:cs typeface="Arial" charset="0"/>
              </a:rPr>
              <a:t>See next slide for more information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49508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4D9B3B5-1A59-4DDE-B9DA-6E613F6B1FD8}" type="slidenum">
              <a:rPr lang="ko-KR" altLang="en-US" smtClean="0"/>
              <a:pPr>
                <a:defRPr/>
              </a:pPr>
              <a:t>96</a:t>
            </a:fld>
            <a:endParaRPr lang="ko-KR" altLang="en-US" smtClean="0"/>
          </a:p>
        </p:txBody>
      </p:sp>
      <p:pic>
        <p:nvPicPr>
          <p:cNvPr id="10547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478" name="직사각형 17"/>
          <p:cNvSpPr>
            <a:spLocks noChangeArrowheads="1"/>
          </p:cNvSpPr>
          <p:nvPr/>
        </p:nvSpPr>
        <p:spPr bwMode="auto">
          <a:xfrm>
            <a:off x="3149600" y="3992563"/>
            <a:ext cx="1357313" cy="9144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7" name="사각형 설명선 6"/>
          <p:cNvSpPr/>
          <p:nvPr/>
        </p:nvSpPr>
        <p:spPr bwMode="auto">
          <a:xfrm>
            <a:off x="3573463" y="5056188"/>
            <a:ext cx="738187" cy="215900"/>
          </a:xfrm>
          <a:prstGeom prst="wedgeRectCallout">
            <a:avLst>
              <a:gd name="adj1" fmla="val -20723"/>
              <a:gd name="adj2" fmla="val -11915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3.Choose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548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5481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482" name="직사각형 17"/>
          <p:cNvSpPr>
            <a:spLocks noChangeArrowheads="1"/>
          </p:cNvSpPr>
          <p:nvPr/>
        </p:nvSpPr>
        <p:spPr bwMode="auto">
          <a:xfrm>
            <a:off x="1622425" y="4071938"/>
            <a:ext cx="341313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1714500" y="3714750"/>
            <a:ext cx="642938" cy="217488"/>
          </a:xfrm>
          <a:prstGeom prst="wedgeRectCallout">
            <a:avLst>
              <a:gd name="adj1" fmla="val -20055"/>
              <a:gd name="adj2" fmla="val 11227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5484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5485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1" name="사각형 설명선 20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그림 17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38450"/>
            <a:ext cx="37147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5363" y="3054350"/>
            <a:ext cx="2530475" cy="16875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Video Player (2/2)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6501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use the Video Player on my device? Continued from previous slide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The standard control icons are used for reverse, fast forward, play/pause.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5.1 channel can be activated/deactivated by pressing icon in the upper left corner.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To adjust volume level, tap the speaker icon or use the volume rocker keys on the phone.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      The blue progress bar showing the remaining time can be used to jump to a specific point in the video.</a:t>
            </a: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en-US" altLang="ko-KR" sz="1000" dirty="0" smtClean="0">
              <a:ea typeface="굴림" pitchFamily="50" charset="-127"/>
              <a:cs typeface="Arial" charset="0"/>
            </a:endParaRPr>
          </a:p>
          <a:p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0532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F270440-A44F-4761-BD26-2E5F7D0035C7}" type="slidenum">
              <a:rPr lang="ko-KR" altLang="en-US" smtClean="0"/>
              <a:pPr>
                <a:defRPr/>
              </a:pPr>
              <a:t>97</a:t>
            </a:fld>
            <a:endParaRPr lang="ko-KR" altLang="en-US" smtClean="0"/>
          </a:p>
        </p:txBody>
      </p:sp>
      <p:sp>
        <p:nvSpPr>
          <p:cNvPr id="106503" name="직사각형 8"/>
          <p:cNvSpPr>
            <a:spLocks noChangeArrowheads="1"/>
          </p:cNvSpPr>
          <p:nvPr/>
        </p:nvSpPr>
        <p:spPr bwMode="auto">
          <a:xfrm>
            <a:off x="179388" y="5805488"/>
            <a:ext cx="87852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</a:rPr>
              <a:t>Note :  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5.1Channel for or best results from the 5.1 channel sound function, it is recommended that the audio be routed through to an external 5.1-channel 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Supported device via the Headset jack.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Select 5.1Channel to enable the effect. </a:t>
            </a:r>
          </a:p>
          <a:p>
            <a:r>
              <a:rPr lang="en-US" altLang="ko-KR" sz="1000" dirty="0">
                <a:solidFill>
                  <a:srgbClr val="0000FF"/>
                </a:solidFill>
              </a:rPr>
              <a:t>Select 5.1Channel to disable the effect.</a:t>
            </a:r>
          </a:p>
        </p:txBody>
      </p:sp>
      <p:sp>
        <p:nvSpPr>
          <p:cNvPr id="106504" name="직사각형 17"/>
          <p:cNvSpPr>
            <a:spLocks noChangeArrowheads="1"/>
          </p:cNvSpPr>
          <p:nvPr/>
        </p:nvSpPr>
        <p:spPr bwMode="auto">
          <a:xfrm>
            <a:off x="2024063" y="4478338"/>
            <a:ext cx="490537" cy="2714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7" name="사각형 설명선 26"/>
          <p:cNvSpPr/>
          <p:nvPr/>
        </p:nvSpPr>
        <p:spPr bwMode="auto">
          <a:xfrm>
            <a:off x="1998663" y="4886325"/>
            <a:ext cx="844550" cy="217488"/>
          </a:xfrm>
          <a:prstGeom prst="wedgeRectCallout">
            <a:avLst>
              <a:gd name="adj1" fmla="val -20568"/>
              <a:gd name="adj2" fmla="val -11602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Play / Pause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506" name="직사각형 17"/>
          <p:cNvSpPr>
            <a:spLocks noChangeArrowheads="1"/>
          </p:cNvSpPr>
          <p:nvPr/>
        </p:nvSpPr>
        <p:spPr bwMode="auto">
          <a:xfrm>
            <a:off x="971550" y="4243388"/>
            <a:ext cx="2557463" cy="22860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29" name="사각형 설명선 28"/>
          <p:cNvSpPr/>
          <p:nvPr/>
        </p:nvSpPr>
        <p:spPr bwMode="auto">
          <a:xfrm>
            <a:off x="2119313" y="3903663"/>
            <a:ext cx="993775" cy="217487"/>
          </a:xfrm>
          <a:prstGeom prst="wedgeRectCallout">
            <a:avLst>
              <a:gd name="adj1" fmla="val -21407"/>
              <a:gd name="adj2" fmla="val 10246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Movie Timeline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508" name="직사각형 17"/>
          <p:cNvSpPr>
            <a:spLocks noChangeArrowheads="1"/>
          </p:cNvSpPr>
          <p:nvPr/>
        </p:nvSpPr>
        <p:spPr bwMode="auto">
          <a:xfrm>
            <a:off x="3035300" y="3171825"/>
            <a:ext cx="257175" cy="21272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1" name="사각형 설명선 30"/>
          <p:cNvSpPr/>
          <p:nvPr/>
        </p:nvSpPr>
        <p:spPr bwMode="auto">
          <a:xfrm>
            <a:off x="2974975" y="2828925"/>
            <a:ext cx="846138" cy="217488"/>
          </a:xfrm>
          <a:prstGeom prst="wedgeRectCallout">
            <a:avLst>
              <a:gd name="adj1" fmla="val -17525"/>
              <a:gd name="adj2" fmla="val 11079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Screen View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510" name="직사각형 17"/>
          <p:cNvSpPr>
            <a:spLocks noChangeArrowheads="1"/>
          </p:cNvSpPr>
          <p:nvPr/>
        </p:nvSpPr>
        <p:spPr bwMode="auto">
          <a:xfrm>
            <a:off x="973138" y="4476750"/>
            <a:ext cx="547687" cy="2873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1062038" y="4886325"/>
            <a:ext cx="603250" cy="217488"/>
          </a:xfrm>
          <a:prstGeom prst="wedgeRectCallout">
            <a:avLst>
              <a:gd name="adj1" fmla="val -20568"/>
              <a:gd name="adj2" fmla="val -9960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Volume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6512" name="직사각형 17"/>
          <p:cNvSpPr>
            <a:spLocks noChangeArrowheads="1"/>
          </p:cNvSpPr>
          <p:nvPr/>
        </p:nvSpPr>
        <p:spPr bwMode="auto">
          <a:xfrm>
            <a:off x="2778125" y="3168650"/>
            <a:ext cx="247650" cy="2238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4"/>
              </a:buBlip>
            </a:pPr>
            <a:endParaRPr kumimoji="0" lang="ko-KR" altLang="en-US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2209800" y="2786063"/>
            <a:ext cx="698500" cy="217487"/>
          </a:xfrm>
          <a:prstGeom prst="wedgeRectCallout">
            <a:avLst>
              <a:gd name="adj1" fmla="val 39432"/>
              <a:gd name="adj2" fmla="val 125384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Channels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Task manager – end applications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10752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use Task Manager to end applications?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 use Task Manager to end applications follow the steps below:</a:t>
            </a:r>
          </a:p>
          <a:p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r>
              <a:rPr lang="en-US" altLang="ko-KR" sz="1000" b="1" dirty="0" smtClean="0">
                <a:solidFill>
                  <a:srgbClr val="0000CC"/>
                </a:solidFill>
                <a:ea typeface="굴림" pitchFamily="50" charset="-127"/>
                <a:cs typeface="Arial" charset="0"/>
              </a:rPr>
              <a:t>  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1. Touch and hold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Home 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key.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End all applications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  </a:t>
            </a:r>
          </a:p>
          <a:p>
            <a:r>
              <a:rPr lang="en-US" altLang="ko-KR" sz="1000" dirty="0" smtClean="0">
                <a:ea typeface="굴림" pitchFamily="50" charset="-127"/>
                <a:cs typeface="Arial" charset="0"/>
              </a:rPr>
              <a:t>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Yes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   </a:t>
            </a:r>
            <a:endParaRPr lang="ko-KR" altLang="en-US" sz="1000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BB5C5C8-1780-493F-B5E4-93BFEAF0303C}" type="slidenum">
              <a:rPr lang="ko-KR" altLang="en-US" smtClean="0"/>
              <a:pPr>
                <a:defRPr/>
              </a:pPr>
              <a:t>98</a:t>
            </a:fld>
            <a:endParaRPr lang="ko-KR" altLang="en-US" smtClean="0"/>
          </a:p>
        </p:txBody>
      </p:sp>
      <p:pic>
        <p:nvPicPr>
          <p:cNvPr id="10752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26" name="직사각형 17"/>
          <p:cNvSpPr>
            <a:spLocks noChangeArrowheads="1"/>
          </p:cNvSpPr>
          <p:nvPr/>
        </p:nvSpPr>
        <p:spPr bwMode="auto">
          <a:xfrm>
            <a:off x="1749425" y="5429250"/>
            <a:ext cx="950913" cy="15716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2176463" y="5054600"/>
            <a:ext cx="669925" cy="217488"/>
          </a:xfrm>
          <a:prstGeom prst="wedgeRectCallout">
            <a:avLst>
              <a:gd name="adj1" fmla="val -21781"/>
              <a:gd name="adj2" fmla="val 118765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7528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763" y="3543300"/>
            <a:ext cx="121285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49688"/>
            <a:ext cx="9477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0" name="직사각형 36"/>
          <p:cNvSpPr>
            <a:spLocks noChangeArrowheads="1"/>
          </p:cNvSpPr>
          <p:nvPr/>
        </p:nvSpPr>
        <p:spPr bwMode="auto">
          <a:xfrm>
            <a:off x="700088" y="5332413"/>
            <a:ext cx="355600" cy="2349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706438" y="5715000"/>
            <a:ext cx="642937" cy="344488"/>
          </a:xfrm>
          <a:prstGeom prst="wedgeRectCallout">
            <a:avLst>
              <a:gd name="adj1" fmla="val -20431"/>
              <a:gd name="adj2" fmla="val -8793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2.Touch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&amp; Hold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753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89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7533" name="직사각형 17"/>
          <p:cNvSpPr>
            <a:spLocks noChangeArrowheads="1"/>
          </p:cNvSpPr>
          <p:nvPr/>
        </p:nvSpPr>
        <p:spPr bwMode="auto">
          <a:xfrm>
            <a:off x="3276600" y="4706938"/>
            <a:ext cx="509588" cy="168275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6" name="사각형 설명선 25"/>
          <p:cNvSpPr/>
          <p:nvPr/>
        </p:nvSpPr>
        <p:spPr bwMode="auto">
          <a:xfrm>
            <a:off x="3333750" y="5021263"/>
            <a:ext cx="669925" cy="217487"/>
          </a:xfrm>
          <a:prstGeom prst="wedgeRectCallout">
            <a:avLst>
              <a:gd name="adj1" fmla="val -20723"/>
              <a:gd name="adj2" fmla="val -11915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2400" dirty="0" smtClean="0">
                <a:effectLst/>
                <a:ea typeface="굴림" pitchFamily="50" charset="-127"/>
                <a:cs typeface="Arial" charset="0"/>
              </a:rPr>
              <a:t>OS/Features: Social Hub – Social Account Setup</a:t>
            </a:r>
            <a:endParaRPr lang="ko-KR" altLang="en-US" sz="2400" dirty="0" smtClean="0">
              <a:effectLst/>
              <a:ea typeface="굴림" pitchFamily="50" charset="-127"/>
              <a:cs typeface="Arial" charset="0"/>
            </a:endParaRPr>
          </a:p>
        </p:txBody>
      </p:sp>
      <p:sp>
        <p:nvSpPr>
          <p:cNvPr id="94211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Q : How do I set up my device for Social Hub (Social Network Services Synchronization)?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  <a:p>
            <a:pPr>
              <a:defRPr/>
            </a:pP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 : To  set up Social Hub follow the steps below: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1. From the Home mode, Tap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Menu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2.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Social Hub.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3.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Set up account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4. Choose the desired SNS service.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5.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Agree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r>
              <a:rPr lang="en-US" altLang="ko-KR" sz="1000" dirty="0" smtClean="0">
                <a:ea typeface="굴림" pitchFamily="50" charset="-127"/>
                <a:cs typeface="Arial" charset="0"/>
              </a:rPr>
              <a:t>    6. Enter the account, select </a:t>
            </a:r>
            <a:r>
              <a:rPr lang="en-US" altLang="ko-KR" sz="1000" b="1" dirty="0" smtClean="0">
                <a:ea typeface="굴림" pitchFamily="50" charset="-127"/>
                <a:cs typeface="Arial" charset="0"/>
              </a:rPr>
              <a:t>Sign in</a:t>
            </a:r>
            <a:r>
              <a:rPr lang="en-US" altLang="ko-KR" sz="1000" dirty="0" smtClean="0">
                <a:ea typeface="굴림" pitchFamily="50" charset="-127"/>
                <a:cs typeface="Arial" charset="0"/>
              </a:rPr>
              <a:t>.</a:t>
            </a:r>
          </a:p>
          <a:p>
            <a:pPr>
              <a:defRPr/>
            </a:pPr>
            <a:endParaRPr lang="en-US" altLang="ko-KR" sz="1000" b="1" dirty="0" smtClean="0">
              <a:ea typeface="굴림" pitchFamily="50" charset="-127"/>
              <a:cs typeface="Arial" charset="0"/>
            </a:endParaRPr>
          </a:p>
        </p:txBody>
      </p:sp>
      <p:sp>
        <p:nvSpPr>
          <p:cNvPr id="151556" name="슬라이드 번호 개체 틀 3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0CBCF57-9B50-44A3-9DF8-6A064FA395C2}" type="slidenum">
              <a:rPr lang="ko-KR" altLang="en-US" smtClean="0"/>
              <a:pPr>
                <a:defRPr/>
              </a:pPr>
              <a:t>99</a:t>
            </a:fld>
            <a:endParaRPr lang="ko-KR" altLang="en-US" smtClean="0"/>
          </a:p>
        </p:txBody>
      </p:sp>
      <p:pic>
        <p:nvPicPr>
          <p:cNvPr id="10854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50" name="직사각형 17"/>
          <p:cNvSpPr>
            <a:spLocks noChangeArrowheads="1"/>
          </p:cNvSpPr>
          <p:nvPr/>
        </p:nvSpPr>
        <p:spPr bwMode="auto">
          <a:xfrm>
            <a:off x="2301875" y="4414838"/>
            <a:ext cx="341313" cy="423862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2000250" y="4057650"/>
            <a:ext cx="642938" cy="217488"/>
          </a:xfrm>
          <a:prstGeom prst="wedgeRectCallout">
            <a:avLst>
              <a:gd name="adj1" fmla="val 22167"/>
              <a:gd name="adj2" fmla="val 11227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2.Select</a:t>
            </a:r>
            <a:endParaRPr kumimoji="0" lang="ko-KR" altLang="en-US" sz="90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8552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543300"/>
            <a:ext cx="137160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53" name="직사각형 36"/>
          <p:cNvSpPr>
            <a:spLocks noChangeArrowheads="1"/>
          </p:cNvSpPr>
          <p:nvPr/>
        </p:nvSpPr>
        <p:spPr bwMode="auto">
          <a:xfrm>
            <a:off x="1163638" y="5253038"/>
            <a:ext cx="355600" cy="350837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2" name="사각형 설명선 21"/>
          <p:cNvSpPr/>
          <p:nvPr/>
        </p:nvSpPr>
        <p:spPr bwMode="auto">
          <a:xfrm>
            <a:off x="873125" y="4886325"/>
            <a:ext cx="642938" cy="217488"/>
          </a:xfrm>
          <a:prstGeom prst="wedgeRectCallout">
            <a:avLst>
              <a:gd name="adj1" fmla="val 21463"/>
              <a:gd name="adj2" fmla="val 10861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1.Select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855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896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8556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500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8557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2988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8558" name="Picture 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3013" y="3543300"/>
            <a:ext cx="1371600" cy="2057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8559" name="직사각형 17"/>
          <p:cNvSpPr>
            <a:spLocks noChangeArrowheads="1"/>
          </p:cNvSpPr>
          <p:nvPr/>
        </p:nvSpPr>
        <p:spPr bwMode="auto">
          <a:xfrm>
            <a:off x="3260725" y="4102100"/>
            <a:ext cx="1117600" cy="1412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28" name="사각형 설명선 27"/>
          <p:cNvSpPr/>
          <p:nvPr/>
        </p:nvSpPr>
        <p:spPr bwMode="auto">
          <a:xfrm>
            <a:off x="3475038" y="4410075"/>
            <a:ext cx="642937" cy="217488"/>
          </a:xfrm>
          <a:prstGeom prst="wedgeRectCallout">
            <a:avLst>
              <a:gd name="adj1" fmla="val -23389"/>
              <a:gd name="adj2" fmla="val -11437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3.Select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8561" name="직사각형 17"/>
          <p:cNvSpPr>
            <a:spLocks noChangeArrowheads="1"/>
          </p:cNvSpPr>
          <p:nvPr/>
        </p:nvSpPr>
        <p:spPr bwMode="auto">
          <a:xfrm>
            <a:off x="4625975" y="3844925"/>
            <a:ext cx="1374775" cy="59848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0" name="사각형 설명선 29"/>
          <p:cNvSpPr/>
          <p:nvPr/>
        </p:nvSpPr>
        <p:spPr bwMode="auto">
          <a:xfrm>
            <a:off x="4881563" y="4587875"/>
            <a:ext cx="642937" cy="217488"/>
          </a:xfrm>
          <a:prstGeom prst="wedgeRectCallout">
            <a:avLst>
              <a:gd name="adj1" fmla="val -21166"/>
              <a:gd name="adj2" fmla="val -111088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4.Select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8563" name="직사각형 17"/>
          <p:cNvSpPr>
            <a:spLocks noChangeArrowheads="1"/>
          </p:cNvSpPr>
          <p:nvPr/>
        </p:nvSpPr>
        <p:spPr bwMode="auto">
          <a:xfrm>
            <a:off x="6126163" y="5410200"/>
            <a:ext cx="682625" cy="198438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2" name="사각형 설명선 31"/>
          <p:cNvSpPr/>
          <p:nvPr/>
        </p:nvSpPr>
        <p:spPr bwMode="auto">
          <a:xfrm>
            <a:off x="6215063" y="5053013"/>
            <a:ext cx="642937" cy="217487"/>
          </a:xfrm>
          <a:prstGeom prst="wedgeRectCallout">
            <a:avLst>
              <a:gd name="adj1" fmla="val -20055"/>
              <a:gd name="adj2" fmla="val 10570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5.Select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8565" name="직사각형 17"/>
          <p:cNvSpPr>
            <a:spLocks noChangeArrowheads="1"/>
          </p:cNvSpPr>
          <p:nvPr/>
        </p:nvSpPr>
        <p:spPr bwMode="auto">
          <a:xfrm>
            <a:off x="7599363" y="3833813"/>
            <a:ext cx="1365250" cy="438150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5" name="사각형 설명선 34"/>
          <p:cNvSpPr/>
          <p:nvPr/>
        </p:nvSpPr>
        <p:spPr bwMode="auto">
          <a:xfrm>
            <a:off x="7688263" y="3476625"/>
            <a:ext cx="741362" cy="217488"/>
          </a:xfrm>
          <a:prstGeom prst="wedgeRectCallout">
            <a:avLst>
              <a:gd name="adj1" fmla="val -20055"/>
              <a:gd name="adj2" fmla="val 105701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6-1.Enter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8567" name="직사각형 17"/>
          <p:cNvSpPr>
            <a:spLocks noChangeArrowheads="1"/>
          </p:cNvSpPr>
          <p:nvPr/>
        </p:nvSpPr>
        <p:spPr bwMode="auto">
          <a:xfrm>
            <a:off x="7588250" y="4435475"/>
            <a:ext cx="706438" cy="214313"/>
          </a:xfrm>
          <a:prstGeom prst="rect">
            <a:avLst/>
          </a:prstGeom>
          <a:noFill/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kumimoji="0" lang="ko-KR" altLang="en-US"/>
          </a:p>
        </p:txBody>
      </p:sp>
      <p:sp>
        <p:nvSpPr>
          <p:cNvPr id="37" name="사각형 설명선 36"/>
          <p:cNvSpPr/>
          <p:nvPr/>
        </p:nvSpPr>
        <p:spPr bwMode="auto">
          <a:xfrm>
            <a:off x="7683500" y="4764088"/>
            <a:ext cx="741363" cy="217487"/>
          </a:xfrm>
          <a:prstGeom prst="wedgeRectCallout">
            <a:avLst>
              <a:gd name="adj1" fmla="val -20055"/>
              <a:gd name="adj2" fmla="val -10451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en-US" altLang="ko-KR" sz="900" dirty="0">
                <a:solidFill>
                  <a:schemeClr val="tx1"/>
                </a:solidFill>
                <a:ea typeface="Arial Unicode MS" pitchFamily="50" charset="-127"/>
                <a:cs typeface="Arial Unicode MS" pitchFamily="50" charset="-127"/>
              </a:rPr>
              <a:t>6-2.Enter</a:t>
            </a:r>
            <a:endParaRPr kumimoji="0" lang="ko-KR" altLang="en-US" sz="900" dirty="0">
              <a:solidFill>
                <a:schemeClr val="tx1"/>
              </a:solidFill>
              <a:ea typeface="Arial Unicode MS" pitchFamily="50" charset="-127"/>
              <a:cs typeface="Arial Unicode MS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마(Bada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테마(Bada)</Template>
  <TotalTime>2085</TotalTime>
  <Words>10770</Words>
  <Application>Microsoft Office PowerPoint</Application>
  <PresentationFormat>On-screen Show (4:3)</PresentationFormat>
  <Paragraphs>1842</Paragraphs>
  <Slides>117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테마(Bada)</vt:lpstr>
      <vt:lpstr>Standard FAQ: Bada 2.0</vt:lpstr>
      <vt:lpstr>Revision History: This version replaces all previous versions</vt:lpstr>
      <vt:lpstr>Revision History: This version replaces all previous versions</vt:lpstr>
      <vt:lpstr>Use of OUTLINE feature of FAQ guide</vt:lpstr>
      <vt:lpstr>Spec: Notice</vt:lpstr>
      <vt:lpstr>FAQ Area 1 </vt:lpstr>
      <vt:lpstr>General: Call Waiting</vt:lpstr>
      <vt:lpstr>General: Clear Call Log</vt:lpstr>
      <vt:lpstr>General: Hide Caller ID</vt:lpstr>
      <vt:lpstr>General: How do I Check handset software / Hardware information</vt:lpstr>
      <vt:lpstr>General: Time/Date - Daylight Saving Time</vt:lpstr>
      <vt:lpstr>General: Changing Language Support</vt:lpstr>
      <vt:lpstr>FAQ Area 2</vt:lpstr>
      <vt:lpstr>Memory: Format Storage Card</vt:lpstr>
      <vt:lpstr>Memory: Check available memory</vt:lpstr>
      <vt:lpstr>FAQ Area 3 </vt:lpstr>
      <vt:lpstr>Display &amp; Camera: Stylus will not work with the touch screen display</vt:lpstr>
      <vt:lpstr>Display &amp; Camera: Application Layout</vt:lpstr>
      <vt:lpstr>Display &amp; Camera: Add New Panels to the Idle Screen</vt:lpstr>
      <vt:lpstr>Display &amp; Camera: Remove Panels to the Idle Screen</vt:lpstr>
      <vt:lpstr>Display &amp; Camera: Add a folder</vt:lpstr>
      <vt:lpstr>Display &amp; Camera: Add a folder</vt:lpstr>
      <vt:lpstr>Display &amp; Camera: Add a folder</vt:lpstr>
      <vt:lpstr>Display &amp; Camera: Delete Folder</vt:lpstr>
      <vt:lpstr>Display &amp; Camera: Move icon</vt:lpstr>
      <vt:lpstr>Display &amp; Camera: Folder Preview (1/2)</vt:lpstr>
      <vt:lpstr>Display &amp; Camera: Folder Preview (2/2)</vt:lpstr>
      <vt:lpstr>Display &amp; Camera: Change Wallpaper</vt:lpstr>
      <vt:lpstr>Display &amp; Camera: Change Font</vt:lpstr>
      <vt:lpstr>Display &amp; Camera: Configure Backlight brightness</vt:lpstr>
      <vt:lpstr>Display &amp; Camera: Configure Backlight time</vt:lpstr>
      <vt:lpstr>Display &amp; Camera: Thumbnail View </vt:lpstr>
      <vt:lpstr>Display &amp; Camera: Camera Files Storage</vt:lpstr>
      <vt:lpstr>Display &amp; Camera: Keyboard Text entry method setting (1/2)</vt:lpstr>
      <vt:lpstr>Display &amp; Camera: Keyboard Text entry method setting (2/2)</vt:lpstr>
      <vt:lpstr>FAQ Area 4 </vt:lpstr>
      <vt:lpstr>Network &amp; Radio: Setting Roaming Option</vt:lpstr>
      <vt:lpstr>Network &amp; Radio: Setting Flight Mode (Airplane Mode)</vt:lpstr>
      <vt:lpstr>Network &amp; Radio: Disable Packet Data settings</vt:lpstr>
      <vt:lpstr>Network &amp; Radio: FM Radio Frequencies </vt:lpstr>
      <vt:lpstr>FAQ Area 5 </vt:lpstr>
      <vt:lpstr>Connectivity: Transfer files from External SD card to device (1/2)</vt:lpstr>
      <vt:lpstr>Connectivity: Transfer files from External SD card to device (2/2)</vt:lpstr>
      <vt:lpstr>Connectivity: Configure USB Settings</vt:lpstr>
      <vt:lpstr>Connectivity: Mobile AP</vt:lpstr>
      <vt:lpstr>Connectivity: AllShare (DLNA)</vt:lpstr>
      <vt:lpstr>Connectivity: AllShare (DLNA) Play files of one device on another device</vt:lpstr>
      <vt:lpstr>Connectivity: Turn Wi-Fi On/Off (1/2)</vt:lpstr>
      <vt:lpstr>Connectivity: Turn Wi-Fi On/Off (2/2)</vt:lpstr>
      <vt:lpstr>Connectivity: Wi-Fi - MAC Address </vt:lpstr>
      <vt:lpstr>Connectivity: Wi-Fi - WPS Wireless Security connection</vt:lpstr>
      <vt:lpstr>Connectivity: Wi-Fi - Cannot Connect (1/2)</vt:lpstr>
      <vt:lpstr>Connectivity: Wi-Fi - Cannot Connect (2/2)</vt:lpstr>
      <vt:lpstr>Connectivity: Using Apple Mac computer with device Mass Storage mode</vt:lpstr>
      <vt:lpstr>Connectivity: Using Mass storage mode</vt:lpstr>
      <vt:lpstr>Connectivity: Sync with Windows Media Player</vt:lpstr>
      <vt:lpstr>Connectivity: Driver Installation</vt:lpstr>
      <vt:lpstr>FAQ Area 6 </vt:lpstr>
      <vt:lpstr>E-mail: Setup Email account </vt:lpstr>
      <vt:lpstr>E-mail: Setup Google Account</vt:lpstr>
      <vt:lpstr>E-mail: Google Sync items , Contacts, G Mail &amp; Calendar</vt:lpstr>
      <vt:lpstr>E-mail: Option - E-mail Client sync setting</vt:lpstr>
      <vt:lpstr>E-mail: Attaching Files (1/2) </vt:lpstr>
      <vt:lpstr>E-mail: Attaching Files (2/2) </vt:lpstr>
      <vt:lpstr>E-mail: Delete Accounts (1/2) </vt:lpstr>
      <vt:lpstr>E-mail: Delete Accounts (2/2) </vt:lpstr>
      <vt:lpstr>E-mail: Other accounts (POP/IMAP)</vt:lpstr>
      <vt:lpstr>FAQ Area 7</vt:lpstr>
      <vt:lpstr>Contacts: Copy Contact To SIM</vt:lpstr>
      <vt:lpstr>Contacts: Assign contacts to Groups</vt:lpstr>
      <vt:lpstr>Contacts: Assign an Image to a contact (1/2)</vt:lpstr>
      <vt:lpstr>Contacts: Assign an Image to a contact (2/2)</vt:lpstr>
      <vt:lpstr>Contacts: Short Cut menu</vt:lpstr>
      <vt:lpstr>FAQ Area 8 </vt:lpstr>
      <vt:lpstr>Audio: Silent Mode and Vibrate Mode (1/2)</vt:lpstr>
      <vt:lpstr>Audio: Silent Mode and Vibrate Mode (2/2)</vt:lpstr>
      <vt:lpstr>Audio: Audible Message Alert</vt:lpstr>
      <vt:lpstr>Audio: Turn Off Message Alerts</vt:lpstr>
      <vt:lpstr>Audio: Set MP3 as a ringtone on Music Player (1/2)</vt:lpstr>
      <vt:lpstr>Audio: Set MP3 as a ringtone on Music Player (2/2)</vt:lpstr>
      <vt:lpstr>Audio: Music Player use</vt:lpstr>
      <vt:lpstr>Audio: Managing Sounds &amp; Notifications</vt:lpstr>
      <vt:lpstr>FAQ Area 9 </vt:lpstr>
      <vt:lpstr>Apps: Get an Application (Samsung Apps)</vt:lpstr>
      <vt:lpstr>Apps: Memory Capacity</vt:lpstr>
      <vt:lpstr>Apps: Force Close / Stop an application</vt:lpstr>
      <vt:lpstr>Apps: What is a widget, How do I add them</vt:lpstr>
      <vt:lpstr>FAQ Area 10 </vt:lpstr>
      <vt:lpstr>OS/Features : Gallery Preview</vt:lpstr>
      <vt:lpstr>OS/Features: Text To Speech (1/2)</vt:lpstr>
      <vt:lpstr>OS/Features: Text To Speech (2/2)</vt:lpstr>
      <vt:lpstr>OS/Features: Daily Briefing </vt:lpstr>
      <vt:lpstr>OS/Features: Daily Briefing – add stock </vt:lpstr>
      <vt:lpstr>OS/Features: Gallery</vt:lpstr>
      <vt:lpstr>OS/Features: Create a Memo</vt:lpstr>
      <vt:lpstr>OS/Features: Video Player (1/2)</vt:lpstr>
      <vt:lpstr>OS/Features: Video Player (2/2)</vt:lpstr>
      <vt:lpstr>OS/Features: Task manager – end applications</vt:lpstr>
      <vt:lpstr>OS/Features: Social Hub – Social Account Setup</vt:lpstr>
      <vt:lpstr>OS/Features: Motions (1/3)</vt:lpstr>
      <vt:lpstr>OS/Features: Motions – (2/3) Shake</vt:lpstr>
      <vt:lpstr>OS/Features: Motions – (3/3) Turn over</vt:lpstr>
      <vt:lpstr>FAQ Area 11 </vt:lpstr>
      <vt:lpstr>Social Networking: Facebook (1/3)</vt:lpstr>
      <vt:lpstr>Social Networking: Facebook (2/3)</vt:lpstr>
      <vt:lpstr>Social Networking: Facebook (3/3)</vt:lpstr>
      <vt:lpstr>Social Networking: YouTube</vt:lpstr>
      <vt:lpstr>FAQ Area 12</vt:lpstr>
      <vt:lpstr>Internet: Browser - Clear Data (1/2)</vt:lpstr>
      <vt:lpstr>Internet: Browser - Clear Data (2/2)</vt:lpstr>
      <vt:lpstr>Internet: Browser - Internet browser windows</vt:lpstr>
      <vt:lpstr>Internet: Browser - Disable Plug-ins</vt:lpstr>
      <vt:lpstr>FAQ Area 13</vt:lpstr>
      <vt:lpstr>Security: Set Phone Lock (1/2)</vt:lpstr>
      <vt:lpstr>Security: Set Screen Pattern Lock (2/2)</vt:lpstr>
      <vt:lpstr>Security: Factory Reset 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최은정/Global CS운영그룹(무선)/T1(사원)/삼성전자</dc:creator>
  <cp:lastModifiedBy>IT</cp:lastModifiedBy>
  <cp:revision>205</cp:revision>
  <dcterms:created xsi:type="dcterms:W3CDTF">2011-10-14T06:05:13Z</dcterms:created>
  <dcterms:modified xsi:type="dcterms:W3CDTF">2012-02-23T16:56:29Z</dcterms:modified>
</cp:coreProperties>
</file>