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sldIdLst>
    <p:sldId id="256" r:id="rId4"/>
    <p:sldId id="284" r:id="rId5"/>
    <p:sldId id="285" r:id="rId6"/>
    <p:sldId id="257" r:id="rId7"/>
    <p:sldId id="287" r:id="rId8"/>
    <p:sldId id="259" r:id="rId9"/>
    <p:sldId id="261" r:id="rId10"/>
    <p:sldId id="262" r:id="rId11"/>
    <p:sldId id="267" r:id="rId12"/>
    <p:sldId id="264" r:id="rId13"/>
    <p:sldId id="286" r:id="rId14"/>
    <p:sldId id="280" r:id="rId15"/>
    <p:sldId id="265" r:id="rId16"/>
    <p:sldId id="266" r:id="rId17"/>
    <p:sldId id="268" r:id="rId18"/>
    <p:sldId id="269" r:id="rId19"/>
    <p:sldId id="277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8" r:id="rId28"/>
    <p:sldId id="279" r:id="rId29"/>
    <p:sldId id="281" r:id="rId30"/>
    <p:sldId id="282" r:id="rId31"/>
    <p:sldId id="283" r:id="rId32"/>
    <p:sldId id="258" r:id="rId3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900" autoAdjust="0"/>
    <p:restoredTop sz="95035" autoAdjust="0"/>
  </p:normalViewPr>
  <p:slideViewPr>
    <p:cSldViewPr>
      <p:cViewPr varScale="1">
        <p:scale>
          <a:sx n="72" d="100"/>
          <a:sy n="72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연구소양식_제목_배경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117475"/>
            <a:ext cx="7366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908050"/>
            <a:ext cx="7772400" cy="1470025"/>
          </a:xfrm>
        </p:spPr>
        <p:txBody>
          <a:bodyPr/>
          <a:lstStyle>
            <a:lvl1pPr algn="ctr">
              <a:defRPr sz="4400">
                <a:solidFill>
                  <a:srgbClr val="24423C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36838"/>
            <a:ext cx="6400800" cy="6477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>
                <a:solidFill>
                  <a:srgbClr val="86AAA8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HY헤드라인M" pitchFamily="18" charset="-127"/>
                <a:ea typeface="HY헤드라인M" pitchFamily="18" charset="-127"/>
                <a:cs typeface="HY각헤드라인B" pitchFamily="18" charset="-127"/>
              </a:defRPr>
            </a:lvl1pPr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1BFEB813-B91F-4814-9440-8CD8BD37B4D9}" type="datetimeFigureOut">
              <a:rPr lang="ko-KR" altLang="en-US" smtClean="0"/>
              <a:pPr/>
              <a:t>2012-03-29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C122EB-1590-4753-8147-2F3292557E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29388" y="44450"/>
            <a:ext cx="2146300" cy="59769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7313" y="44450"/>
            <a:ext cx="6289675" cy="59769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1BFEB813-B91F-4814-9440-8CD8BD37B4D9}" type="datetimeFigureOut">
              <a:rPr lang="ko-KR" altLang="en-US" smtClean="0"/>
              <a:pPr/>
              <a:t>2012-03-29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C122EB-1590-4753-8147-2F3292557E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7313" y="44450"/>
            <a:ext cx="8229600" cy="6477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68313" y="1020763"/>
            <a:ext cx="4027487" cy="50006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20763"/>
            <a:ext cx="4027488" cy="50006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EB813-B91F-4814-9440-8CD8BD37B4D9}" type="datetimeFigureOut">
              <a:rPr lang="ko-KR" altLang="en-US" smtClean="0"/>
              <a:pPr/>
              <a:t>2012-03-29</a:t>
            </a:fld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122EB-1590-4753-8147-2F3292557E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908050"/>
            <a:ext cx="8785225" cy="2520950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5660A237-2BFC-414C-A389-442753EFFCE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908050"/>
            <a:ext cx="8785225" cy="2520950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5660A237-2BFC-414C-A389-442753EFFCE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27E6B-A565-4BB5-8F6F-CA7DFA521176}" type="datetime1">
              <a:rPr lang="ko-KR" altLang="en-US"/>
              <a:pPr>
                <a:defRPr/>
              </a:pPr>
              <a:t>2012-03-29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90BC6-F76B-488F-AD6B-E40519FCC6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  <a:p>
            <a:pPr>
              <a:defRPr/>
            </a:pPr>
            <a:r>
              <a:rPr lang="en-US" altLang="ko-KR" dirty="0"/>
              <a:t>3G LTE, </a:t>
            </a:r>
            <a:r>
              <a:rPr lang="ko-KR" altLang="en-US"/>
              <a:t>통신연구소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5DB66-C627-4A4F-925F-9973ED39C6F2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  <a:p>
            <a:pPr>
              <a:defRPr/>
            </a:pPr>
            <a:r>
              <a:rPr lang="en-US" altLang="ko-KR" dirty="0"/>
              <a:t>3G LTE, </a:t>
            </a:r>
            <a:r>
              <a:rPr lang="ko-KR" altLang="en-US"/>
              <a:t>통신연구소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48C86-13C3-4852-98F3-4E660D9E7DDD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  <a:p>
            <a:pPr>
              <a:defRPr/>
            </a:pPr>
            <a:r>
              <a:rPr lang="en-US" altLang="ko-KR" dirty="0"/>
              <a:t>3G LTE, </a:t>
            </a:r>
            <a:r>
              <a:rPr lang="ko-KR" altLang="en-US"/>
              <a:t>통신연구소</a:t>
            </a: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1E41D-BD75-485D-81FC-63DA9907F9A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  <a:p>
            <a:pPr>
              <a:defRPr/>
            </a:pPr>
            <a:r>
              <a:rPr lang="en-US" altLang="ko-KR" dirty="0"/>
              <a:t>3G LTE, </a:t>
            </a:r>
            <a:r>
              <a:rPr lang="ko-KR" altLang="en-US"/>
              <a:t>통신연구소</a:t>
            </a: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C03D4-5161-48A3-BBAC-8D90D96DF74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1BFEB813-B91F-4814-9440-8CD8BD37B4D9}" type="datetimeFigureOut">
              <a:rPr lang="ko-KR" altLang="en-US" smtClean="0"/>
              <a:pPr/>
              <a:t>2012-03-29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C122EB-1590-4753-8147-2F3292557E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  <a:p>
            <a:pPr>
              <a:defRPr/>
            </a:pPr>
            <a:r>
              <a:rPr lang="en-US" altLang="ko-KR" dirty="0"/>
              <a:t>3G LTE, </a:t>
            </a:r>
            <a:r>
              <a:rPr lang="ko-KR" altLang="en-US"/>
              <a:t>통신연구소</a:t>
            </a: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EABA2-ADEB-44F3-B286-722D0BE15EB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  <a:p>
            <a:pPr>
              <a:defRPr/>
            </a:pPr>
            <a:r>
              <a:rPr lang="en-US" altLang="ko-KR" dirty="0"/>
              <a:t>3G LTE, </a:t>
            </a:r>
            <a:r>
              <a:rPr lang="ko-KR" altLang="en-US"/>
              <a:t>통신연구소</a:t>
            </a: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F3316-A5C0-48F2-80CF-FF9177A46419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  <a:p>
            <a:pPr>
              <a:defRPr/>
            </a:pPr>
            <a:r>
              <a:rPr lang="en-US" altLang="ko-KR" dirty="0"/>
              <a:t>3G LTE, </a:t>
            </a:r>
            <a:r>
              <a:rPr lang="ko-KR" altLang="en-US"/>
              <a:t>통신연구소</a:t>
            </a: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64A3C-6ADA-4958-918F-7794AEC8C2CD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  <a:p>
            <a:pPr>
              <a:defRPr/>
            </a:pPr>
            <a:r>
              <a:rPr lang="en-US" altLang="ko-KR" dirty="0"/>
              <a:t>3G LTE, </a:t>
            </a:r>
            <a:r>
              <a:rPr lang="ko-KR" altLang="en-US"/>
              <a:t>통신연구소</a:t>
            </a: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EF32D-5C7A-479C-8DE0-625FE4DD2FC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  <a:p>
            <a:pPr>
              <a:defRPr/>
            </a:pPr>
            <a:r>
              <a:rPr lang="en-US" altLang="ko-KR" dirty="0"/>
              <a:t>3G LTE, </a:t>
            </a:r>
            <a:r>
              <a:rPr lang="ko-KR" altLang="en-US"/>
              <a:t>통신연구소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B5FD8-617B-4A94-8B99-AA67CAB6760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  <a:p>
            <a:pPr>
              <a:defRPr/>
            </a:pPr>
            <a:r>
              <a:rPr lang="en-US" altLang="ko-KR" dirty="0"/>
              <a:t>3G LTE, </a:t>
            </a:r>
            <a:r>
              <a:rPr lang="ko-KR" altLang="en-US"/>
              <a:t>통신연구소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5CC30-9B44-48D4-85D3-02DB97D384E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7313" y="44450"/>
            <a:ext cx="8229600" cy="6477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68313" y="1020763"/>
            <a:ext cx="4027487" cy="50006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20763"/>
            <a:ext cx="4027488" cy="50006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  <a:p>
            <a:pPr>
              <a:defRPr/>
            </a:pPr>
            <a:endParaRPr lang="en-US" altLang="ko-KR" dirty="0"/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C736-D695-479F-B571-4E1A3F363C89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그림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117475"/>
            <a:ext cx="7366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0"/>
          <p:cNvSpPr>
            <a:spLocks noChangeArrowheads="1"/>
          </p:cNvSpPr>
          <p:nvPr userDrawn="1"/>
        </p:nvSpPr>
        <p:spPr bwMode="auto">
          <a:xfrm flipV="1">
            <a:off x="2341563" y="1990725"/>
            <a:ext cx="4391025" cy="69850"/>
          </a:xfrm>
          <a:prstGeom prst="ellipse">
            <a:avLst/>
          </a:prstGeom>
          <a:gradFill rotWithShape="0">
            <a:gsLst>
              <a:gs pos="0">
                <a:srgbClr val="99FFFF">
                  <a:gamma/>
                  <a:shade val="60000"/>
                  <a:invGamma/>
                </a:srgbClr>
              </a:gs>
              <a:gs pos="50000">
                <a:srgbClr val="99FFFF"/>
              </a:gs>
              <a:gs pos="100000">
                <a:srgbClr val="99FFFF">
                  <a:gamma/>
                  <a:shade val="60000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ko-KR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772400" cy="641350"/>
          </a:xfrm>
          <a:effectLst>
            <a:outerShdw dist="35921" dir="2700000" algn="ctr" rotWithShape="0">
              <a:srgbClr val="DDDDDD"/>
            </a:outerShdw>
          </a:effectLst>
        </p:spPr>
        <p:txBody>
          <a:bodyPr/>
          <a:lstStyle>
            <a:lvl1pPr algn="ctr">
              <a:lnSpc>
                <a:spcPct val="90000"/>
              </a:lnSpc>
              <a:defRPr sz="4000">
                <a:solidFill>
                  <a:srgbClr val="274C6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4365625"/>
            <a:ext cx="4105275" cy="595313"/>
          </a:xfrm>
          <a:ln w="28575" algn="ctr"/>
          <a:effectLst>
            <a:outerShdw dist="17961" dir="2700000" algn="ctr" rotWithShape="0">
              <a:schemeClr val="bg1"/>
            </a:outerShdw>
          </a:effectLst>
        </p:spPr>
        <p:txBody>
          <a:bodyPr tIns="118800" bIns="118800" anchorCtr="1">
            <a:spAutoFit/>
          </a:bodyPr>
          <a:lstStyle>
            <a:lvl1pPr marL="0" indent="0" algn="ctr">
              <a:lnSpc>
                <a:spcPct val="130000"/>
              </a:lnSpc>
              <a:spcBef>
                <a:spcPct val="50000"/>
              </a:spcBef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5DADC-A7E3-4CA5-84C9-451EA4F39CAE}" type="datetime1">
              <a:rPr lang="ko-KR" altLang="en-US"/>
              <a:pPr>
                <a:defRPr/>
              </a:pPr>
              <a:t>2012-03-29</a:t>
            </a:fld>
            <a:endParaRPr lang="en-US" altLang="ko-KR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EEB84BC-B7B3-478E-9DC3-1615D8F92014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2E5E6-771C-4D02-8A72-824895912E91}" type="datetime1">
              <a:rPr lang="ko-KR" altLang="en-US"/>
              <a:pPr>
                <a:defRPr/>
              </a:pPr>
              <a:t>2012-03-29</a:t>
            </a:fld>
            <a:endParaRPr lang="en-US" altLang="ko-K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21A97-8D0E-4EB4-93CF-25E48801930E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C857-2A2C-4538-B3EB-BA307FFC3B91}" type="datetime1">
              <a:rPr lang="ko-KR" altLang="en-US"/>
              <a:pPr>
                <a:defRPr/>
              </a:pPr>
              <a:t>2012-03-29</a:t>
            </a:fld>
            <a:endParaRPr lang="en-US" altLang="ko-K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94C09-DBB0-4B6C-AB4A-86FA6E8CB6F3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1BFEB813-B91F-4814-9440-8CD8BD37B4D9}" type="datetimeFigureOut">
              <a:rPr lang="ko-KR" altLang="en-US" smtClean="0"/>
              <a:pPr/>
              <a:t>2012-03-29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C122EB-1590-4753-8147-2F3292557E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95288" y="908050"/>
            <a:ext cx="4068762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6450" y="908050"/>
            <a:ext cx="407035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96398-AB63-4591-B3C8-180575D8345A}" type="datetime1">
              <a:rPr lang="ko-KR" altLang="en-US"/>
              <a:pPr>
                <a:defRPr/>
              </a:pPr>
              <a:t>2012-03-29</a:t>
            </a:fld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5DBD8-C91F-4A36-A8B3-4C7DE94756B9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8E122-2DD5-4E5E-BB1B-3BF390C1DD56}" type="datetime1">
              <a:rPr lang="ko-KR" altLang="en-US"/>
              <a:pPr>
                <a:defRPr/>
              </a:pPr>
              <a:t>2012-03-29</a:t>
            </a:fld>
            <a:endParaRPr lang="en-US" altLang="ko-KR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13343-A48F-4E2E-B0D0-5DFD443E4F1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A3DCB-0A76-4F2B-9520-D75A181560FA}" type="datetime1">
              <a:rPr lang="ko-KR" altLang="en-US"/>
              <a:pPr>
                <a:defRPr/>
              </a:pPr>
              <a:t>2012-03-29</a:t>
            </a:fld>
            <a:endParaRPr lang="en-US" altLang="ko-K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6DAA7-DF3A-4292-9601-0516B6075FE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3A0DA-CC71-4614-8FD0-F014B29F5381}" type="datetime1">
              <a:rPr lang="ko-KR" altLang="en-US"/>
              <a:pPr>
                <a:defRPr/>
              </a:pPr>
              <a:t>2012-03-29</a:t>
            </a:fld>
            <a:endParaRPr lang="en-US" altLang="ko-KR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31883-F591-46CA-BB38-1124AB730FB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1BAC6-B9FF-4970-962A-1D849F373D8C}" type="datetime1">
              <a:rPr lang="ko-KR" altLang="en-US"/>
              <a:pPr>
                <a:defRPr/>
              </a:pPr>
              <a:t>2012-03-29</a:t>
            </a:fld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20333-EEE9-4EDE-A000-F17C8726D2D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7AF60-4F16-43AF-9C28-1F894088CF49}" type="datetime1">
              <a:rPr lang="ko-KR" altLang="en-US"/>
              <a:pPr>
                <a:defRPr/>
              </a:pPr>
              <a:t>2012-03-29</a:t>
            </a:fld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762FA-CA31-4A47-BBAB-3ABA634EE913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8A87A-9714-4B2F-A3A6-4FD408856D36}" type="datetime1">
              <a:rPr lang="ko-KR" altLang="en-US"/>
              <a:pPr>
                <a:defRPr/>
              </a:pPr>
              <a:t>2012-03-29</a:t>
            </a:fld>
            <a:endParaRPr lang="en-US" altLang="ko-K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02636-7C7F-4CEA-BE29-76BFBFE16ED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37325" y="44450"/>
            <a:ext cx="2149475" cy="60817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7313" y="44450"/>
            <a:ext cx="6297612" cy="60817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F7EFA-DB6C-489A-9269-578F9EAD1A81}" type="datetime1">
              <a:rPr lang="ko-KR" altLang="en-US"/>
              <a:pPr>
                <a:defRPr/>
              </a:pPr>
              <a:t>2012-03-29</a:t>
            </a:fld>
            <a:endParaRPr lang="en-US" altLang="ko-K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9C84E-564F-4FD1-86EB-08B16BE24166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99C6B-866C-40A9-B4CB-BA672FA35A16}" type="datetime1">
              <a:rPr lang="ko-KR" altLang="en-US"/>
              <a:pPr>
                <a:defRPr/>
              </a:pPr>
              <a:t>2012-03-29</a:t>
            </a:fld>
            <a:endParaRPr lang="en-US" altLang="ko-K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76E8B-5E21-48C6-B593-793B252202EC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8313" y="1020763"/>
            <a:ext cx="4027487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20763"/>
            <a:ext cx="4027488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1BFEB813-B91F-4814-9440-8CD8BD37B4D9}" type="datetimeFigureOut">
              <a:rPr lang="ko-KR" altLang="en-US" smtClean="0"/>
              <a:pPr/>
              <a:t>2012-03-29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C122EB-1590-4753-8147-2F3292557E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1BFEB813-B91F-4814-9440-8CD8BD37B4D9}" type="datetimeFigureOut">
              <a:rPr lang="ko-KR" altLang="en-US" smtClean="0"/>
              <a:pPr/>
              <a:t>2012-03-29</a:t>
            </a:fld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C122EB-1590-4753-8147-2F3292557E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1BFEB813-B91F-4814-9440-8CD8BD37B4D9}" type="datetimeFigureOut">
              <a:rPr lang="ko-KR" altLang="en-US" smtClean="0"/>
              <a:pPr/>
              <a:t>2012-03-29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C122EB-1590-4753-8147-2F3292557E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1BFEB813-B91F-4814-9440-8CD8BD37B4D9}" type="datetimeFigureOut">
              <a:rPr lang="ko-KR" altLang="en-US" smtClean="0"/>
              <a:pPr/>
              <a:t>2012-03-29</a:t>
            </a:fld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C122EB-1590-4753-8147-2F3292557E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1BFEB813-B91F-4814-9440-8CD8BD37B4D9}" type="datetimeFigureOut">
              <a:rPr lang="ko-KR" altLang="en-US" smtClean="0"/>
              <a:pPr/>
              <a:t>2012-03-29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C122EB-1590-4753-8147-2F3292557E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1BFEB813-B91F-4814-9440-8CD8BD37B4D9}" type="datetimeFigureOut">
              <a:rPr lang="ko-KR" altLang="en-US" smtClean="0"/>
              <a:pPr/>
              <a:t>2012-03-29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C122EB-1590-4753-8147-2F3292557E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연구소양식_내용_배경_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7313" y="44450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20763"/>
            <a:ext cx="82073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3"/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</a:p>
          <a:p>
            <a:pPr lvl="0"/>
            <a:endParaRPr lang="en-US" altLang="ko-KR" smtClean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450" y="62865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9900"/>
                </a:solidFill>
                <a:latin typeface="HY헤드라인M" pitchFamily="18" charset="-127"/>
                <a:ea typeface="HY헤드라인M" pitchFamily="18" charset="-127"/>
                <a:cs typeface="HY각헤드라인B" pitchFamily="18" charset="-127"/>
              </a:defRPr>
            </a:lvl1pPr>
          </a:lstStyle>
          <a:p>
            <a:fld id="{1BFEB813-B91F-4814-9440-8CD8BD37B4D9}" type="datetimeFigureOut">
              <a:rPr lang="ko-KR" altLang="en-US" smtClean="0"/>
              <a:pPr/>
              <a:t>2012-03-29</a:t>
            </a:fld>
            <a:endParaRPr lang="ko-KR" alt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53188"/>
            <a:ext cx="22669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1pPr>
          </a:lstStyle>
          <a:p>
            <a:fld id="{B7C122EB-1590-4753-8147-2F3292557E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99" r:id="rId13"/>
    <p:sldLayoutId id="2147483700" r:id="rId14"/>
  </p:sldLayoutIdLst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굴림" charset="-127"/>
          <a:ea typeface="굴림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굴림" charset="-127"/>
          <a:ea typeface="굴림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굴림" charset="-127"/>
          <a:ea typeface="굴림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1" fontAlgn="base" latinLnBrk="1" hangingPunct="1">
        <a:lnSpc>
          <a:spcPct val="125000"/>
        </a:lnSpc>
        <a:spcBef>
          <a:spcPct val="20000"/>
        </a:spcBef>
        <a:spcAft>
          <a:spcPct val="20000"/>
        </a:spcAft>
        <a:buClr>
          <a:schemeClr val="tx1"/>
        </a:buClr>
        <a:buFont typeface="Wingdings 2" pitchFamily="18" charset="2"/>
        <a:buBlip>
          <a:blip r:embed="rId17"/>
        </a:buBlip>
        <a:defRPr kumimoji="1" sz="3200">
          <a:solidFill>
            <a:schemeClr val="tx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1pPr>
      <a:lvl2pPr marL="742950" indent="-285750" algn="l" rtl="0" eaLnBrk="1" fontAlgn="base" latinLnBrk="1" hangingPunct="1">
        <a:lnSpc>
          <a:spcPct val="125000"/>
        </a:lnSpc>
        <a:spcBef>
          <a:spcPct val="20000"/>
        </a:spcBef>
        <a:spcAft>
          <a:spcPct val="20000"/>
        </a:spcAft>
        <a:buClr>
          <a:srgbClr val="003366"/>
        </a:buClr>
        <a:buFont typeface="Wingdings" pitchFamily="2" charset="2"/>
        <a:buChar char="§"/>
        <a:defRPr kumimoji="1" sz="1400">
          <a:solidFill>
            <a:schemeClr val="tx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2pPr>
      <a:lvl3pPr marL="1143000" indent="-228600" algn="l" rtl="0" eaLnBrk="1" fontAlgn="base" latinLnBrk="1" hangingPunct="1">
        <a:lnSpc>
          <a:spcPct val="125000"/>
        </a:lnSpc>
        <a:spcBef>
          <a:spcPct val="20000"/>
        </a:spcBef>
        <a:spcAft>
          <a:spcPct val="20000"/>
        </a:spcAft>
        <a:buClr>
          <a:schemeClr val="accent2"/>
        </a:buClr>
        <a:buFont typeface="HY헤드라인M" pitchFamily="18" charset="-127"/>
        <a:buChar char="-"/>
        <a:defRPr kumimoji="1" sz="1400">
          <a:solidFill>
            <a:schemeClr val="tx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3pPr>
      <a:lvl4pPr marL="1600200" indent="-228600" algn="l" rtl="0" eaLnBrk="1" fontAlgn="base" latinLnBrk="1" hangingPunct="1">
        <a:lnSpc>
          <a:spcPct val="125000"/>
        </a:lnSpc>
        <a:spcBef>
          <a:spcPct val="20000"/>
        </a:spcBef>
        <a:spcAft>
          <a:spcPct val="20000"/>
        </a:spcAft>
        <a:buChar char="•"/>
        <a:defRPr kumimoji="1" sz="1600">
          <a:solidFill>
            <a:schemeClr val="tx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4pPr>
      <a:lvl5pPr marL="2057400" indent="-228600" algn="l" rtl="0" eaLnBrk="1" fontAlgn="base" latinLnBrk="1" hangingPunct="1">
        <a:lnSpc>
          <a:spcPct val="125000"/>
        </a:lnSpc>
        <a:spcBef>
          <a:spcPct val="20000"/>
        </a:spcBef>
        <a:spcAft>
          <a:spcPct val="20000"/>
        </a:spcAft>
        <a:buFont typeface="Wingdings" pitchFamily="2" charset="2"/>
        <a:buChar char="v"/>
        <a:defRPr kumimoji="1" sz="1400">
          <a:solidFill>
            <a:schemeClr val="tx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5pPr>
      <a:lvl6pPr marL="2514600" indent="-228600" algn="l" rtl="0" eaLnBrk="1" fontAlgn="base" latinLnBrk="1" hangingPunct="1">
        <a:lnSpc>
          <a:spcPct val="125000"/>
        </a:lnSpc>
        <a:spcBef>
          <a:spcPct val="20000"/>
        </a:spcBef>
        <a:spcAft>
          <a:spcPct val="20000"/>
        </a:spcAft>
        <a:buFont typeface="Wingdings" pitchFamily="2" charset="2"/>
        <a:buChar char="v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lnSpc>
          <a:spcPct val="125000"/>
        </a:lnSpc>
        <a:spcBef>
          <a:spcPct val="20000"/>
        </a:spcBef>
        <a:spcAft>
          <a:spcPct val="20000"/>
        </a:spcAft>
        <a:buFont typeface="Wingdings" pitchFamily="2" charset="2"/>
        <a:buChar char="v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lnSpc>
          <a:spcPct val="125000"/>
        </a:lnSpc>
        <a:spcBef>
          <a:spcPct val="20000"/>
        </a:spcBef>
        <a:spcAft>
          <a:spcPct val="20000"/>
        </a:spcAft>
        <a:buFont typeface="Wingdings" pitchFamily="2" charset="2"/>
        <a:buChar char="v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lnSpc>
          <a:spcPct val="125000"/>
        </a:lnSpc>
        <a:spcBef>
          <a:spcPct val="20000"/>
        </a:spcBef>
        <a:spcAft>
          <a:spcPct val="20000"/>
        </a:spcAft>
        <a:buFont typeface="Wingdings" pitchFamily="2" charset="2"/>
        <a:buChar char="v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ko-KR" dirty="0"/>
          </a:p>
          <a:p>
            <a:pPr>
              <a:defRPr/>
            </a:pPr>
            <a:r>
              <a:rPr lang="en-US" altLang="ko-KR" dirty="0"/>
              <a:t>3G LTE, </a:t>
            </a:r>
            <a:r>
              <a:rPr lang="ko-KR" altLang="en-US"/>
              <a:t>통신연구소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CB0F61C-7E8C-4F11-AFFD-EEC00E428527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그림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88" y="0"/>
            <a:ext cx="9142412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7313" y="44450"/>
            <a:ext cx="8229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908050"/>
            <a:ext cx="8291512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  <a:cs typeface="HY각헤드라인B" pitchFamily="18" charset="-127"/>
              </a:defRPr>
            </a:lvl1pPr>
          </a:lstStyle>
          <a:p>
            <a:pPr>
              <a:defRPr/>
            </a:pPr>
            <a:fld id="{8ACF6D7F-BE98-4005-B182-98659C0135D8}" type="datetime1">
              <a:rPr lang="ko-KR" altLang="en-US"/>
              <a:pPr>
                <a:defRPr/>
              </a:pPr>
              <a:t>2012-03-29</a:t>
            </a:fld>
            <a:endParaRPr lang="en-US" altLang="ko-KR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  <a:cs typeface="HY각헤드라인B" pitchFamily="18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05575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견고딕" pitchFamily="18" charset="-127"/>
                <a:ea typeface="견고딕" pitchFamily="18" charset="-127"/>
                <a:cs typeface="HY각헤드라인B" pitchFamily="18" charset="-127"/>
              </a:defRPr>
            </a:lvl1pPr>
          </a:lstStyle>
          <a:p>
            <a:pPr>
              <a:defRPr/>
            </a:pPr>
            <a:fld id="{3AF63249-D50A-4282-BD17-D9E46C9E8AD5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fontAlgn="base" latinLnBrk="1" hangingPunct="1">
        <a:spcBef>
          <a:spcPct val="5000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50000"/>
        </a:spcBef>
        <a:spcAft>
          <a:spcPct val="0"/>
        </a:spcAft>
        <a:defRPr kumimoji="1" sz="32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1" fontAlgn="base" latinLnBrk="1" hangingPunct="1">
        <a:spcBef>
          <a:spcPct val="50000"/>
        </a:spcBef>
        <a:spcAft>
          <a:spcPct val="0"/>
        </a:spcAft>
        <a:defRPr kumimoji="1" sz="32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1" fontAlgn="base" latinLnBrk="1" hangingPunct="1">
        <a:spcBef>
          <a:spcPct val="50000"/>
        </a:spcBef>
        <a:spcAft>
          <a:spcPct val="0"/>
        </a:spcAft>
        <a:defRPr kumimoji="1" sz="32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1" fontAlgn="base" latinLnBrk="1" hangingPunct="1">
        <a:spcBef>
          <a:spcPct val="50000"/>
        </a:spcBef>
        <a:spcAft>
          <a:spcPct val="0"/>
        </a:spcAft>
        <a:defRPr kumimoji="1" sz="32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50000"/>
        </a:spcBef>
        <a:spcAft>
          <a:spcPct val="0"/>
        </a:spcAft>
        <a:defRPr kumimoji="1" sz="32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50000"/>
        </a:spcBef>
        <a:spcAft>
          <a:spcPct val="0"/>
        </a:spcAft>
        <a:defRPr kumimoji="1" sz="32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50000"/>
        </a:spcBef>
        <a:spcAft>
          <a:spcPct val="0"/>
        </a:spcAft>
        <a:defRPr kumimoji="1" sz="32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50000"/>
        </a:spcBef>
        <a:spcAft>
          <a:spcPct val="0"/>
        </a:spcAft>
        <a:defRPr kumimoji="1" sz="32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Blip>
          <a:blip r:embed="rId15"/>
        </a:buBlip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4.png"/><Relationship Id="rId7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samsungchaton.com/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ctrTitle"/>
          </p:nvPr>
        </p:nvSpPr>
        <p:spPr>
          <a:xfrm>
            <a:off x="2700338" y="87313"/>
            <a:ext cx="6230937" cy="1011237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ChatON</a:t>
            </a:r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FAQ</a:t>
            </a:r>
            <a:endParaRPr lang="ko-KR" altLang="en-US" dirty="0" smtClean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5" name="부제목 2"/>
          <p:cNvSpPr txBox="1">
            <a:spLocks/>
          </p:cNvSpPr>
          <p:nvPr/>
        </p:nvSpPr>
        <p:spPr bwMode="auto">
          <a:xfrm>
            <a:off x="5072066" y="1428736"/>
            <a:ext cx="3848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25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ko-KR" sz="16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굴림" pitchFamily="50" charset="-127"/>
                <a:cs typeface="Arial" pitchFamily="34" charset="0"/>
              </a:rPr>
              <a:t>Customer Consultant Guide</a:t>
            </a:r>
          </a:p>
        </p:txBody>
      </p:sp>
      <p:sp>
        <p:nvSpPr>
          <p:cNvPr id="6" name="부제목 2"/>
          <p:cNvSpPr txBox="1">
            <a:spLocks/>
          </p:cNvSpPr>
          <p:nvPr/>
        </p:nvSpPr>
        <p:spPr bwMode="auto">
          <a:xfrm>
            <a:off x="7143768" y="2214554"/>
            <a:ext cx="1728788" cy="10795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kumimoji="0" lang="en-US" altLang="ko-KR" sz="1400" b="1" dirty="0" smtClean="0">
                <a:ea typeface="굴림" pitchFamily="50" charset="-127"/>
              </a:rPr>
              <a:t>Version </a:t>
            </a:r>
            <a:r>
              <a:rPr kumimoji="0" lang="en-US" altLang="ko-KR" sz="1400" b="1" dirty="0" smtClean="0">
                <a:ea typeface="굴림" pitchFamily="50" charset="-127"/>
              </a:rPr>
              <a:t>2.0</a:t>
            </a:r>
            <a:endParaRPr kumimoji="0" lang="en-US" altLang="ko-KR" sz="1400" b="1" dirty="0" smtClean="0">
              <a:ea typeface="굴림" pitchFamily="50" charset="-127"/>
            </a:endParaRPr>
          </a:p>
          <a:p>
            <a:pPr algn="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kumimoji="0" lang="en-US" altLang="ko-KR" sz="1400" b="1" dirty="0" smtClean="0">
                <a:ea typeface="굴림" pitchFamily="50" charset="-127"/>
              </a:rPr>
              <a:t>Global </a:t>
            </a:r>
            <a:r>
              <a:rPr kumimoji="0" lang="en-US" altLang="ko-KR" sz="1400" b="1" dirty="0" smtClean="0">
                <a:ea typeface="굴림" pitchFamily="50" charset="-127"/>
              </a:rPr>
              <a:t>CS</a:t>
            </a:r>
          </a:p>
          <a:p>
            <a:pPr algn="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1400" b="1" dirty="0" smtClean="0">
                <a:ea typeface="굴림" pitchFamily="50" charset="-127"/>
              </a:rPr>
              <a:t>ECC HHP Review</a:t>
            </a:r>
          </a:p>
          <a:p>
            <a:pPr algn="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kumimoji="0" lang="en-US" altLang="ko-KR" sz="1400" b="1" dirty="0" smtClean="0">
                <a:ea typeface="굴림" pitchFamily="50" charset="-127"/>
              </a:rPr>
              <a:t>29</a:t>
            </a:r>
            <a:r>
              <a:rPr kumimoji="0" lang="en-US" altLang="ko-KR" sz="1400" b="1" baseline="30000" dirty="0" smtClean="0">
                <a:ea typeface="굴림" pitchFamily="50" charset="-127"/>
              </a:rPr>
              <a:t>th</a:t>
            </a:r>
            <a:r>
              <a:rPr kumimoji="0" lang="en-US" altLang="ko-KR" sz="1400" b="1" dirty="0" smtClean="0">
                <a:ea typeface="굴림" pitchFamily="50" charset="-127"/>
              </a:rPr>
              <a:t> March 2012</a:t>
            </a:r>
            <a:endParaRPr kumimoji="0" lang="en-US" altLang="ko-KR" sz="1400" b="1" dirty="0" smtClean="0">
              <a:ea typeface="굴림" pitchFamily="50" charset="-127"/>
            </a:endParaRPr>
          </a:p>
        </p:txBody>
      </p:sp>
      <p:sp>
        <p:nvSpPr>
          <p:cNvPr id="7" name="슬라이드 번호 개체 틀 3"/>
          <p:cNvSpPr txBox="1">
            <a:spLocks/>
          </p:cNvSpPr>
          <p:nvPr/>
        </p:nvSpPr>
        <p:spPr>
          <a:xfrm>
            <a:off x="8459788" y="637698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9D214A-EDD6-46CB-B135-BE45C5BB483E}" type="slidenum">
              <a:rPr lang="ko-KR" altLang="en-US" sz="1100" b="1" smtClean="0">
                <a:latin typeface="+mj-lt"/>
                <a:ea typeface="Arial Unicode MS" pitchFamily="50" charset="-127"/>
                <a:cs typeface="Arial Unicode MS" pitchFamily="50" charset="-127"/>
              </a:rPr>
              <a:pPr marR="0" lvl="0" indent="0" algn="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lang="ko-KR" altLang="en-US" sz="1100" b="1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1405" y="881794"/>
            <a:ext cx="7296677" cy="50475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Q : How do I start a group chat?</a:t>
            </a:r>
          </a:p>
          <a:p>
            <a:endParaRPr lang="en-US" altLang="ko-KR" sz="1400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 :  Group chat can be started by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  1. Select Group chat menu from buddy list or chat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list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  2. Select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buddies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to invite to group chat.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      Now you can enjoy chatting with a group of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buddies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      Or, you can start a group chat by inviting other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buddies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to an existing chat window.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223" y="-7804"/>
            <a:ext cx="8229600" cy="647700"/>
          </a:xfrm>
        </p:spPr>
        <p:txBody>
          <a:bodyPr/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Group</a:t>
            </a:r>
            <a:r>
              <a:rPr lang="en-US" altLang="ko-KR" baseline="0" dirty="0" smtClean="0">
                <a:latin typeface="Arial" pitchFamily="34" charset="0"/>
                <a:cs typeface="Arial" pitchFamily="34" charset="0"/>
              </a:rPr>
              <a:t> chat (1/2)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669" y="3283520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1136" y="3283521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2786" y="3281938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7494" y="3283059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920" y="3270821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6428" y="3624313"/>
            <a:ext cx="1343371" cy="202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 bwMode="auto">
          <a:xfrm>
            <a:off x="278904" y="3427537"/>
            <a:ext cx="521196" cy="31799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8"/>
              </a:buBlip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2164928" y="5654477"/>
            <a:ext cx="387772" cy="21195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8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3705820" y="5574085"/>
            <a:ext cx="548680" cy="368548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8"/>
              </a:buBlip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5450284" y="3938985"/>
            <a:ext cx="1560116" cy="695548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8"/>
              </a:buBlip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7219652" y="5678885"/>
            <a:ext cx="768648" cy="238348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8"/>
              </a:buBlip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20" name="사각형 설명선 19"/>
          <p:cNvSpPr/>
          <p:nvPr/>
        </p:nvSpPr>
        <p:spPr bwMode="auto">
          <a:xfrm>
            <a:off x="323528" y="3859585"/>
            <a:ext cx="642937" cy="217487"/>
          </a:xfrm>
          <a:prstGeom prst="wedgeRectCallout">
            <a:avLst>
              <a:gd name="adj1" fmla="val -15101"/>
              <a:gd name="adj2" fmla="val -102468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1" name="사각형 설명선 20"/>
          <p:cNvSpPr/>
          <p:nvPr/>
        </p:nvSpPr>
        <p:spPr bwMode="auto">
          <a:xfrm>
            <a:off x="2123728" y="5299745"/>
            <a:ext cx="642937" cy="217487"/>
          </a:xfrm>
          <a:prstGeom prst="wedgeRectCallout">
            <a:avLst>
              <a:gd name="adj1" fmla="val -23002"/>
              <a:gd name="adj2" fmla="val 9023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2" name="사각형 설명선 21"/>
          <p:cNvSpPr/>
          <p:nvPr/>
        </p:nvSpPr>
        <p:spPr bwMode="auto">
          <a:xfrm>
            <a:off x="3857620" y="4929198"/>
            <a:ext cx="642937" cy="217487"/>
          </a:xfrm>
          <a:prstGeom prst="wedgeRectCallout">
            <a:avLst>
              <a:gd name="adj1" fmla="val -19051"/>
              <a:gd name="adj2" fmla="val 23038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3.Select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3" name="사각형 설명선 22"/>
          <p:cNvSpPr/>
          <p:nvPr/>
        </p:nvSpPr>
        <p:spPr bwMode="auto">
          <a:xfrm>
            <a:off x="5508104" y="4723681"/>
            <a:ext cx="642937" cy="217487"/>
          </a:xfrm>
          <a:prstGeom prst="wedgeRectCallout">
            <a:avLst>
              <a:gd name="adj1" fmla="val -34854"/>
              <a:gd name="adj2" fmla="val -11414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4</a:t>
            </a: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4" name="사각형 설명선 23"/>
          <p:cNvSpPr/>
          <p:nvPr/>
        </p:nvSpPr>
        <p:spPr bwMode="auto">
          <a:xfrm>
            <a:off x="7308304" y="5371753"/>
            <a:ext cx="642937" cy="217487"/>
          </a:xfrm>
          <a:prstGeom prst="wedgeRectCallout">
            <a:avLst>
              <a:gd name="adj1" fmla="val -23002"/>
              <a:gd name="adj2" fmla="val 107752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5.Select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5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59788" y="637698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8C9D214A-EDD6-46CB-B135-BE45C5BB483E}" type="slidenum">
              <a:rPr lang="ko-KR" altLang="en-US" sz="1100" b="1" smtClean="0">
                <a:latin typeface="+mj-lt"/>
                <a:ea typeface="Arial Unicode MS" pitchFamily="50" charset="-127"/>
                <a:cs typeface="Arial Unicode MS" pitchFamily="50" charset="-127"/>
              </a:rPr>
              <a:pPr algn="r">
                <a:defRPr/>
              </a:pPr>
              <a:t>10</a:t>
            </a:fld>
            <a:endParaRPr lang="ko-KR" altLang="en-US" sz="1100" b="1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7158" y="6072206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Select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Buddies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43108" y="6072206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Select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Menu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71868" y="6072206"/>
            <a:ext cx="1588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Select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tart Chat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14942" y="6000768"/>
            <a:ext cx="18870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Select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Buddies </a:t>
            </a:r>
          </a:p>
          <a:p>
            <a:pPr algn="ctr"/>
            <a:r>
              <a:rPr lang="en-GB" sz="1400" b="1" dirty="0" smtClean="0">
                <a:latin typeface="Arial" pitchFamily="34" charset="0"/>
                <a:cs typeface="Arial" pitchFamily="34" charset="0"/>
              </a:rPr>
              <a:t>(contacts)</a:t>
            </a:r>
          </a:p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ou wish to chat with 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3768" y="6000768"/>
            <a:ext cx="11801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Select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Done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1113" y="-6350"/>
            <a:ext cx="8229600" cy="647700"/>
          </a:xfrm>
        </p:spPr>
        <p:txBody>
          <a:bodyPr/>
          <a:lstStyle/>
          <a:p>
            <a:r>
              <a:rPr kumimoji="1" lang="en-US" altLang="ko-KR" sz="3200" b="1" dirty="0" smtClean="0">
                <a:latin typeface="Arial"/>
                <a:ea typeface="Arial Unicode MS"/>
                <a:cs typeface="Arial"/>
              </a:rPr>
              <a:t>Group</a:t>
            </a:r>
            <a:r>
              <a:rPr kumimoji="1" lang="en-US" altLang="ko-KR" sz="3200" b="1" baseline="0" dirty="0" smtClean="0">
                <a:latin typeface="Arial"/>
                <a:ea typeface="Arial Unicode MS"/>
                <a:cs typeface="Arial"/>
              </a:rPr>
              <a:t> chat (2/2)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42908" y="896479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Q : How do I start a group chat?</a:t>
            </a:r>
          </a:p>
          <a:p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:  Inviting buddy by: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  1. From current chat window, select Menu/More then select Invite buddy.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      (Note: Menu or More could vary depending on your platform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   2. Select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buddies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to invite.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       Now you can enjoy chatting with your group of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buddies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012" y="3268388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그룹 11"/>
          <p:cNvGrpSpPr/>
          <p:nvPr/>
        </p:nvGrpSpPr>
        <p:grpSpPr>
          <a:xfrm>
            <a:off x="1958504" y="3268388"/>
            <a:ext cx="1598400" cy="2664000"/>
            <a:chOff x="1971204" y="3357288"/>
            <a:chExt cx="1598400" cy="2664000"/>
          </a:xfrm>
        </p:grpSpPr>
        <p:pic>
          <p:nvPicPr>
            <p:cNvPr id="7" name="Picture 9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1204" y="3357288"/>
              <a:ext cx="1598400" cy="26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11648" y="3691308"/>
              <a:ext cx="1317352" cy="2037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3588" y="3234480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0288" y="3242988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2672" y="3230288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12"/>
          <p:cNvSpPr/>
          <p:nvPr/>
        </p:nvSpPr>
        <p:spPr bwMode="auto">
          <a:xfrm>
            <a:off x="2152228" y="5682456"/>
            <a:ext cx="387772" cy="21195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8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4" name="사각형 설명선 13"/>
          <p:cNvSpPr/>
          <p:nvPr/>
        </p:nvSpPr>
        <p:spPr bwMode="auto">
          <a:xfrm>
            <a:off x="2085628" y="5284316"/>
            <a:ext cx="642937" cy="217487"/>
          </a:xfrm>
          <a:prstGeom prst="wedgeRectCallout">
            <a:avLst>
              <a:gd name="adj1" fmla="val -15101"/>
              <a:gd name="adj2" fmla="val 113591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3723952" y="5575052"/>
            <a:ext cx="479748" cy="317748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8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6" name="사각형 설명선 15"/>
          <p:cNvSpPr/>
          <p:nvPr/>
        </p:nvSpPr>
        <p:spPr bwMode="auto">
          <a:xfrm>
            <a:off x="3779912" y="5212308"/>
            <a:ext cx="642937" cy="217487"/>
          </a:xfrm>
          <a:prstGeom prst="wedgeRectCallout">
            <a:avLst>
              <a:gd name="adj1" fmla="val -15101"/>
              <a:gd name="adj2" fmla="val 113591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5436096" y="3916164"/>
            <a:ext cx="1574304" cy="33833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8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8" name="사각형 설명선 17"/>
          <p:cNvSpPr/>
          <p:nvPr/>
        </p:nvSpPr>
        <p:spPr bwMode="auto">
          <a:xfrm>
            <a:off x="5508104" y="4348212"/>
            <a:ext cx="642937" cy="217487"/>
          </a:xfrm>
          <a:prstGeom prst="wedgeRectCallout">
            <a:avLst>
              <a:gd name="adj1" fmla="val -17076"/>
              <a:gd name="adj2" fmla="val -11414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3.Select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7195492" y="5632748"/>
            <a:ext cx="767408" cy="27275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8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20" name="사각형 설명선 19"/>
          <p:cNvSpPr/>
          <p:nvPr/>
        </p:nvSpPr>
        <p:spPr bwMode="auto">
          <a:xfrm>
            <a:off x="7236296" y="5284316"/>
            <a:ext cx="642937" cy="217487"/>
          </a:xfrm>
          <a:prstGeom prst="wedgeRectCallout">
            <a:avLst>
              <a:gd name="adj1" fmla="val -19051"/>
              <a:gd name="adj2" fmla="val 136949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4.Select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1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59788" y="637698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8C9D214A-EDD6-46CB-B135-BE45C5BB483E}" type="slidenum">
              <a:rPr lang="ko-KR" altLang="en-US" sz="1100" b="1" smtClean="0">
                <a:latin typeface="+mj-lt"/>
                <a:ea typeface="Arial Unicode MS" pitchFamily="50" charset="-127"/>
                <a:cs typeface="Arial Unicode MS" pitchFamily="50" charset="-127"/>
              </a:rPr>
              <a:pPr algn="r">
                <a:defRPr/>
              </a:pPr>
              <a:t>11</a:t>
            </a:fld>
            <a:endParaRPr lang="ko-KR" altLang="en-US" sz="1100" b="1" dirty="0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158" y="6072206"/>
            <a:ext cx="1547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Chat in progress</a:t>
            </a:r>
          </a:p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with a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Buddie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3108" y="6072206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Select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Menu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14744" y="6000768"/>
            <a:ext cx="1199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Select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Invite</a:t>
            </a:r>
          </a:p>
          <a:p>
            <a:pPr algn="ctr"/>
            <a:r>
              <a:rPr lang="en-GB" sz="1400" b="1" dirty="0" smtClean="0">
                <a:latin typeface="Arial" pitchFamily="34" charset="0"/>
                <a:cs typeface="Arial" pitchFamily="34" charset="0"/>
              </a:rPr>
              <a:t>Buddies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14942" y="6000768"/>
            <a:ext cx="18870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Select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Buddie</a:t>
            </a:r>
          </a:p>
          <a:p>
            <a:pPr algn="ctr"/>
            <a:r>
              <a:rPr lang="en-GB" sz="1400" b="1" dirty="0" smtClean="0">
                <a:latin typeface="Arial" pitchFamily="34" charset="0"/>
                <a:cs typeface="Arial" pitchFamily="34" charset="0"/>
              </a:rPr>
              <a:t>(contacts)</a:t>
            </a:r>
          </a:p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ou wish to chat with 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768" y="6000768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Select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Start</a:t>
            </a:r>
          </a:p>
          <a:p>
            <a:pPr algn="ctr"/>
            <a:r>
              <a:rPr lang="en-GB" sz="1400" b="1" dirty="0" smtClean="0">
                <a:latin typeface="Arial" pitchFamily="34" charset="0"/>
                <a:cs typeface="Arial" pitchFamily="34" charset="0"/>
              </a:rPr>
              <a:t> Group Chat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826171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Q : What is the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favorite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group and how do I add a buddy to this group?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Favorite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enables you to find your best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buddies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easily, as it is placed at the top of your buddy list.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 You can add a buddy to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Favorites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by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   1. Go to your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Buddies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profile page. (by selecting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Buddies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profile picture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   2. Select the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star icon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on the upper right corner of the profile page.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altLang="ko-K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223" y="905"/>
            <a:ext cx="8229600" cy="647700"/>
          </a:xfrm>
        </p:spPr>
        <p:txBody>
          <a:bodyPr/>
          <a:lstStyle/>
          <a:p>
            <a:r>
              <a:rPr kumimoji="1" lang="en-US" altLang="ko-KR" sz="3200" b="1" dirty="0" smtClean="0">
                <a:latin typeface="Arial" pitchFamily="34" charset="0"/>
                <a:cs typeface="Arial" pitchFamily="34" charset="0"/>
              </a:rPr>
              <a:t>Favorite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ko-KR" sz="3200" b="1" dirty="0" smtClean="0">
                <a:latin typeface="Arial" pitchFamily="34" charset="0"/>
                <a:cs typeface="Arial" pitchFamily="34" charset="0"/>
              </a:rPr>
              <a:t>group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928" y="2827536"/>
            <a:ext cx="1596621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928" y="2827536"/>
            <a:ext cx="1596621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 bwMode="auto">
          <a:xfrm>
            <a:off x="367084" y="4042544"/>
            <a:ext cx="344116" cy="292224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9" name="사각형 설명선 8"/>
          <p:cNvSpPr/>
          <p:nvPr/>
        </p:nvSpPr>
        <p:spPr bwMode="auto">
          <a:xfrm>
            <a:off x="442144" y="4420220"/>
            <a:ext cx="642937" cy="217487"/>
          </a:xfrm>
          <a:prstGeom prst="wedgeRectCallout">
            <a:avLst>
              <a:gd name="adj1" fmla="val -32879"/>
              <a:gd name="adj2" fmla="val -114146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445272" y="2975744"/>
            <a:ext cx="200100" cy="203324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1" name="사각형 설명선 10"/>
          <p:cNvSpPr/>
          <p:nvPr/>
        </p:nvSpPr>
        <p:spPr bwMode="auto">
          <a:xfrm>
            <a:off x="3013224" y="3200276"/>
            <a:ext cx="642937" cy="217487"/>
          </a:xfrm>
          <a:prstGeom prst="wedgeRectCallout">
            <a:avLst>
              <a:gd name="adj1" fmla="val 32306"/>
              <a:gd name="adj2" fmla="val -90788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6150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3412" y="2819028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 bwMode="auto">
          <a:xfrm>
            <a:off x="5214788" y="2971552"/>
            <a:ext cx="200100" cy="203324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2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59788" y="637698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8C9D214A-EDD6-46CB-B135-BE45C5BB483E}" type="slidenum">
              <a:rPr lang="ko-KR" altLang="en-US" sz="1100" b="1" smtClean="0">
                <a:latin typeface="+mj-lt"/>
                <a:ea typeface="Arial Unicode MS" pitchFamily="50" charset="-127"/>
                <a:cs typeface="Arial Unicode MS" pitchFamily="50" charset="-127"/>
              </a:rPr>
              <a:pPr algn="r">
                <a:defRPr/>
              </a:pPr>
              <a:t>12</a:t>
            </a:fld>
            <a:endParaRPr lang="ko-KR" altLang="en-US" sz="1100" b="1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143372" y="4929198"/>
            <a:ext cx="1071570" cy="285752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</a:pPr>
            <a:endParaRPr kumimoji="1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cxnSp>
        <p:nvCxnSpPr>
          <p:cNvPr id="17" name="Elbow Connector 16"/>
          <p:cNvCxnSpPr>
            <a:endCxn id="15" idx="1"/>
          </p:cNvCxnSpPr>
          <p:nvPr/>
        </p:nvCxnSpPr>
        <p:spPr bwMode="auto">
          <a:xfrm>
            <a:off x="3714744" y="3071810"/>
            <a:ext cx="1500044" cy="1404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8239" y="822782"/>
            <a:ext cx="8490914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Q : How do I broadcast a message?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: Broadcast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can be started by: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1. Select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Broadcast menu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from buddy list or chat list.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2. Select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message recipients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3.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Select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Done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  You can then e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nter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the message and when you send it, it will be broadcasted to selected recipients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ko-KR" sz="1400" dirty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Note: When a buddy replies on your broadcast message, </a:t>
            </a:r>
            <a:endParaRPr lang="en-US" altLang="ko-K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US" altLang="ko-KR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will be counted as receiving message from </a:t>
            </a:r>
          </a:p>
          <a:p>
            <a:r>
              <a:rPr lang="en-US" altLang="ko-KR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altLang="ko-KR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buddy</a:t>
            </a:r>
            <a:r>
              <a:rPr lang="en-US" altLang="ko-KR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 Therefore, it will be shown in that </a:t>
            </a:r>
            <a:r>
              <a:rPr lang="en-US" altLang="ko-KR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Buddies </a:t>
            </a:r>
            <a:r>
              <a:rPr lang="en-US" altLang="ko-KR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chat window.</a:t>
            </a:r>
          </a:p>
          <a:p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223" y="-7804"/>
            <a:ext cx="8229600" cy="647700"/>
          </a:xfrm>
        </p:spPr>
        <p:txBody>
          <a:bodyPr/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Broadcast</a:t>
            </a:r>
            <a:r>
              <a:rPr lang="en-US" altLang="ko-KR" baseline="0" dirty="0" smtClean="0">
                <a:latin typeface="Arial" pitchFamily="34" charset="0"/>
                <a:cs typeface="Arial" pitchFamily="34" charset="0"/>
              </a:rPr>
              <a:t> message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197" y="3606800"/>
            <a:ext cx="1596621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3997" y="3606800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2989" y="3606800"/>
            <a:ext cx="1599291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그룹 11"/>
          <p:cNvGrpSpPr/>
          <p:nvPr/>
        </p:nvGrpSpPr>
        <p:grpSpPr>
          <a:xfrm>
            <a:off x="221928" y="3585592"/>
            <a:ext cx="1598400" cy="2664000"/>
            <a:chOff x="221928" y="3407792"/>
            <a:chExt cx="1598400" cy="2664000"/>
          </a:xfrm>
        </p:grpSpPr>
        <p:pic>
          <p:nvPicPr>
            <p:cNvPr id="10" name="Picture 9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1928" y="3407792"/>
              <a:ext cx="1598400" cy="26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2372" y="3745508"/>
              <a:ext cx="1346820" cy="2045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직사각형 7"/>
          <p:cNvSpPr/>
          <p:nvPr/>
        </p:nvSpPr>
        <p:spPr bwMode="auto">
          <a:xfrm>
            <a:off x="395536" y="5911056"/>
            <a:ext cx="344116" cy="292224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9" name="사각형 설명선 8"/>
          <p:cNvSpPr/>
          <p:nvPr/>
        </p:nvSpPr>
        <p:spPr bwMode="auto">
          <a:xfrm>
            <a:off x="323528" y="5623024"/>
            <a:ext cx="792088" cy="254248"/>
          </a:xfrm>
          <a:prstGeom prst="wedgeRectCallout">
            <a:avLst>
              <a:gd name="adj1" fmla="val -21027"/>
              <a:gd name="adj2" fmla="val 96074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1-1.Select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2518544" y="6023868"/>
            <a:ext cx="427856" cy="26263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4" name="사각형 설명선 13"/>
          <p:cNvSpPr/>
          <p:nvPr/>
        </p:nvSpPr>
        <p:spPr bwMode="auto">
          <a:xfrm>
            <a:off x="2500298" y="5429264"/>
            <a:ext cx="714945" cy="241548"/>
          </a:xfrm>
          <a:prstGeom prst="wedgeRectCallout">
            <a:avLst>
              <a:gd name="adj1" fmla="val -2482"/>
              <a:gd name="adj2" fmla="val 166261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1-</a:t>
            </a: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3704704" y="4286672"/>
            <a:ext cx="1603896" cy="653628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6" name="사각형 설명선 15"/>
          <p:cNvSpPr/>
          <p:nvPr/>
        </p:nvSpPr>
        <p:spPr bwMode="auto">
          <a:xfrm>
            <a:off x="3707904" y="4974952"/>
            <a:ext cx="642937" cy="217487"/>
          </a:xfrm>
          <a:prstGeom prst="wedgeRectCallout">
            <a:avLst>
              <a:gd name="adj1" fmla="val -30904"/>
              <a:gd name="adj2" fmla="val -9662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5516488" y="6025704"/>
            <a:ext cx="757312" cy="24809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8" name="사각형 설명선 17"/>
          <p:cNvSpPr/>
          <p:nvPr/>
        </p:nvSpPr>
        <p:spPr bwMode="auto">
          <a:xfrm>
            <a:off x="5580112" y="5695032"/>
            <a:ext cx="642937" cy="217487"/>
          </a:xfrm>
          <a:prstGeom prst="wedgeRectCallout">
            <a:avLst>
              <a:gd name="adj1" fmla="val -26953"/>
              <a:gd name="adj2" fmla="val 10191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3.Select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9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59788" y="637698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8C9D214A-EDD6-46CB-B135-BE45C5BB483E}" type="slidenum">
              <a:rPr lang="ko-KR" altLang="en-US" sz="1100" b="1" smtClean="0">
                <a:latin typeface="+mj-lt"/>
                <a:ea typeface="Arial Unicode MS" pitchFamily="50" charset="-127"/>
                <a:cs typeface="Arial Unicode MS" pitchFamily="50" charset="-127"/>
              </a:rPr>
              <a:pPr algn="r">
                <a:defRPr/>
              </a:pPr>
              <a:t>13</a:t>
            </a:fld>
            <a:endParaRPr lang="ko-KR" altLang="en-US" sz="1100" b="1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58" y="6357958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Select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Menu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00232" y="6357958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Select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Broadcast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4744" y="6335933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Select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Buddies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0694" y="6357958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Select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Done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71472" y="1142984"/>
            <a:ext cx="7143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Q : What type of multimedia can I send/receive?</a:t>
            </a:r>
          </a:p>
          <a:p>
            <a:endParaRPr lang="en-US" altLang="ko-KR" sz="1400" dirty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A: You can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send and receive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images (including scribbles), videos, voice memos, 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locations (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gps tags), contacts,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and events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from your device.</a:t>
            </a:r>
          </a:p>
          <a:p>
            <a:endParaRPr lang="en-US" altLang="ko-KR" sz="1400" dirty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Note: Some formats might not be supported on some platforms.</a:t>
            </a:r>
          </a:p>
          <a:p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660" y="7452"/>
            <a:ext cx="8229600" cy="647700"/>
          </a:xfrm>
        </p:spPr>
        <p:txBody>
          <a:bodyPr/>
          <a:lstStyle/>
          <a:p>
            <a:r>
              <a:rPr lang="ko-KR" altLang="en-U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ultimedia transfer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59788" y="637698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8C9D214A-EDD6-46CB-B135-BE45C5BB483E}" type="slidenum">
              <a:rPr lang="ko-KR" altLang="en-US" sz="1100" b="1" smtClean="0">
                <a:latin typeface="+mj-lt"/>
                <a:ea typeface="Arial Unicode MS" pitchFamily="50" charset="-127"/>
                <a:cs typeface="Arial Unicode MS" pitchFamily="50" charset="-127"/>
              </a:rPr>
              <a:pPr algn="r">
                <a:defRPr/>
              </a:pPr>
              <a:t>14</a:t>
            </a:fld>
            <a:endParaRPr lang="ko-KR" altLang="en-US" sz="1100" b="1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9596" y="3284984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직사각형 1"/>
          <p:cNvSpPr/>
          <p:nvPr/>
        </p:nvSpPr>
        <p:spPr>
          <a:xfrm>
            <a:off x="0" y="764704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Q : Why are there no new message notifications?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 : Make sure push notification is turned on in both 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device settings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and ChatON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settings menu.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altLang="ko-KR" sz="1400" b="1" dirty="0" smtClean="0">
                <a:latin typeface="Arial" pitchFamily="34" charset="0"/>
                <a:ea typeface="굴림" charset="-127"/>
                <a:cs typeface="Arial" pitchFamily="34" charset="0"/>
              </a:rPr>
              <a:t>     To set up message notifications on the device </a:t>
            </a:r>
            <a:endParaRPr lang="en-US" altLang="ko-KR" sz="1400" b="1" dirty="0" smtClean="0">
              <a:latin typeface="Arial" pitchFamily="34" charset="0"/>
              <a:ea typeface="굴림" charset="-127"/>
              <a:cs typeface="Arial" pitchFamily="34" charset="0"/>
            </a:endParaRPr>
          </a:p>
          <a:p>
            <a:pPr marL="342900" indent="-342900"/>
            <a:r>
              <a:rPr lang="en-US" altLang="ko-KR" sz="1400" b="1" dirty="0" smtClean="0">
                <a:latin typeface="Arial" pitchFamily="34" charset="0"/>
                <a:ea typeface="굴림" charset="-127"/>
                <a:cs typeface="Arial" pitchFamily="34" charset="0"/>
              </a:rPr>
              <a:t> </a:t>
            </a:r>
            <a:r>
              <a:rPr lang="en-US" altLang="ko-KR" sz="1400" b="1" dirty="0" smtClean="0">
                <a:latin typeface="Arial" pitchFamily="34" charset="0"/>
                <a:ea typeface="굴림" charset="-127"/>
                <a:cs typeface="Arial" pitchFamily="34" charset="0"/>
              </a:rPr>
              <a:t>    </a:t>
            </a:r>
            <a:r>
              <a:rPr lang="en-US" altLang="ko-KR" sz="1400" b="1" dirty="0" smtClean="0">
                <a:latin typeface="Arial" pitchFamily="34" charset="0"/>
                <a:ea typeface="굴림" charset="-127"/>
                <a:cs typeface="Arial" pitchFamily="34" charset="0"/>
              </a:rPr>
              <a:t>follow </a:t>
            </a:r>
            <a:r>
              <a:rPr lang="en-US" altLang="ko-KR" sz="1400" b="1" dirty="0" smtClean="0">
                <a:latin typeface="Arial" pitchFamily="34" charset="0"/>
                <a:ea typeface="굴림" charset="-127"/>
                <a:cs typeface="Arial" pitchFamily="34" charset="0"/>
              </a:rPr>
              <a:t>the steps below:</a:t>
            </a:r>
            <a:endParaRPr lang="en-US" altLang="ko-KR" sz="1400" dirty="0" smtClean="0">
              <a:latin typeface="Arial" pitchFamily="34" charset="0"/>
              <a:ea typeface="HY각헤드라인B" pitchFamily="18" charset="-127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       1. From buddy list, Select </a:t>
            </a:r>
            <a:r>
              <a:rPr lang="en-US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Menu key.</a:t>
            </a:r>
          </a:p>
          <a:p>
            <a:r>
              <a:rPr lang="en-US" altLang="ko-KR" sz="1400" dirty="0" smtClean="0">
                <a:solidFill>
                  <a:srgbClr val="00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  2. Select </a:t>
            </a:r>
            <a:r>
              <a:rPr lang="en-US" altLang="ko-KR" sz="1400" b="1" dirty="0" smtClean="0">
                <a:solidFill>
                  <a:srgbClr val="00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Settings.</a:t>
            </a:r>
          </a:p>
          <a:p>
            <a:r>
              <a:rPr lang="en-US" altLang="ko-KR" sz="1400" dirty="0" smtClean="0">
                <a:solidFill>
                  <a:srgbClr val="00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  </a:t>
            </a:r>
            <a:r>
              <a:rPr lang="en-US" altLang="ko-KR" sz="1400" dirty="0" smtClean="0">
                <a:latin typeface="Arial" pitchFamily="34" charset="0"/>
                <a:ea typeface="굴림" charset="-127"/>
                <a:cs typeface="Arial" pitchFamily="34" charset="0"/>
              </a:rPr>
              <a:t>3. Select </a:t>
            </a:r>
            <a:r>
              <a:rPr lang="en-US" altLang="ko-KR" sz="1400" b="1" dirty="0" smtClean="0">
                <a:latin typeface="Arial" pitchFamily="34" charset="0"/>
                <a:ea typeface="굴림" charset="-127"/>
                <a:cs typeface="Arial" pitchFamily="34" charset="0"/>
              </a:rPr>
              <a:t>Notifications</a:t>
            </a:r>
            <a:r>
              <a:rPr lang="en-US" altLang="ko-KR" sz="1400" dirty="0" smtClean="0">
                <a:latin typeface="Arial" pitchFamily="34" charset="0"/>
                <a:ea typeface="굴림" charset="-127"/>
                <a:cs typeface="Arial" pitchFamily="34" charset="0"/>
              </a:rPr>
              <a:t>.</a:t>
            </a:r>
          </a:p>
          <a:p>
            <a:r>
              <a:rPr lang="en-US" altLang="ko-KR" sz="1400" dirty="0" smtClean="0">
                <a:latin typeface="Arial" pitchFamily="34" charset="0"/>
                <a:ea typeface="굴림" charset="-127"/>
                <a:cs typeface="Arial" pitchFamily="34" charset="0"/>
              </a:rPr>
              <a:t>        4. Select </a:t>
            </a:r>
            <a:r>
              <a:rPr lang="en-US" altLang="ko-KR" sz="1400" b="1" dirty="0" smtClean="0">
                <a:latin typeface="Arial" pitchFamily="34" charset="0"/>
                <a:ea typeface="굴림" charset="-127"/>
                <a:cs typeface="Arial" pitchFamily="34" charset="0"/>
              </a:rPr>
              <a:t>Push notifications</a:t>
            </a:r>
            <a:r>
              <a:rPr lang="en-US" altLang="ko-KR" sz="1400" dirty="0" smtClean="0">
                <a:latin typeface="Arial" pitchFamily="34" charset="0"/>
                <a:ea typeface="굴림" charset="-127"/>
                <a:cs typeface="Arial" pitchFamily="34" charset="0"/>
              </a:rPr>
              <a:t>.</a:t>
            </a:r>
            <a:endParaRPr lang="en-US" altLang="ko-K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223" y="7452"/>
            <a:ext cx="8229600" cy="647700"/>
          </a:xfrm>
        </p:spPr>
        <p:txBody>
          <a:bodyPr/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New</a:t>
            </a:r>
            <a:r>
              <a:rPr lang="en-US" altLang="ko-KR" baseline="0" dirty="0" smtClean="0">
                <a:latin typeface="Arial" pitchFamily="34" charset="0"/>
                <a:cs typeface="Arial" pitchFamily="34" charset="0"/>
              </a:rPr>
              <a:t> message notifications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0604" y="3285108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8789" y="3272284"/>
            <a:ext cx="1596621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그룹 6"/>
          <p:cNvGrpSpPr/>
          <p:nvPr/>
        </p:nvGrpSpPr>
        <p:grpSpPr>
          <a:xfrm>
            <a:off x="251520" y="3251076"/>
            <a:ext cx="1598400" cy="2664000"/>
            <a:chOff x="221928" y="3407792"/>
            <a:chExt cx="1598400" cy="2664000"/>
          </a:xfrm>
        </p:grpSpPr>
        <p:pic>
          <p:nvPicPr>
            <p:cNvPr id="8" name="Picture 9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1928" y="3407792"/>
              <a:ext cx="1598400" cy="26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2372" y="3745508"/>
              <a:ext cx="1346820" cy="2045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직사각형 9"/>
          <p:cNvSpPr/>
          <p:nvPr/>
        </p:nvSpPr>
        <p:spPr bwMode="auto">
          <a:xfrm>
            <a:off x="425128" y="5576540"/>
            <a:ext cx="344116" cy="292224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1" name="사각형 설명선 10"/>
          <p:cNvSpPr/>
          <p:nvPr/>
        </p:nvSpPr>
        <p:spPr bwMode="auto">
          <a:xfrm>
            <a:off x="353120" y="5263232"/>
            <a:ext cx="737096" cy="279524"/>
          </a:xfrm>
          <a:prstGeom prst="wedgeRectCallout">
            <a:avLst>
              <a:gd name="adj1" fmla="val -21027"/>
              <a:gd name="adj2" fmla="val 96074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3102124" y="5689352"/>
            <a:ext cx="427856" cy="26263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3" name="사각형 설명선 12"/>
          <p:cNvSpPr/>
          <p:nvPr/>
        </p:nvSpPr>
        <p:spPr bwMode="auto">
          <a:xfrm>
            <a:off x="2818408" y="5335240"/>
            <a:ext cx="665088" cy="294680"/>
          </a:xfrm>
          <a:prstGeom prst="wedgeRectCallout">
            <a:avLst>
              <a:gd name="adj1" fmla="val 20653"/>
              <a:gd name="adj2" fmla="val 71454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2700" y="62415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Note: Notification setting in ChatON might not be supported by some platforms.</a:t>
            </a:r>
          </a:p>
          <a:p>
            <a:r>
              <a:rPr lang="en-US" altLang="ko-KR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In this case, it will follow the device notification settings.</a:t>
            </a:r>
          </a:p>
        </p:txBody>
      </p:sp>
      <p:sp>
        <p:nvSpPr>
          <p:cNvPr id="15" name="직사각형 14"/>
          <p:cNvSpPr/>
          <p:nvPr/>
        </p:nvSpPr>
        <p:spPr bwMode="auto">
          <a:xfrm>
            <a:off x="3729236" y="4547220"/>
            <a:ext cx="1575544" cy="273744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6" name="사각형 설명선 15"/>
          <p:cNvSpPr/>
          <p:nvPr/>
        </p:nvSpPr>
        <p:spPr bwMode="auto">
          <a:xfrm>
            <a:off x="4512692" y="4252540"/>
            <a:ext cx="665088" cy="294680"/>
          </a:xfrm>
          <a:prstGeom prst="wedgeRectCallout">
            <a:avLst>
              <a:gd name="adj1" fmla="val 20653"/>
              <a:gd name="adj2" fmla="val 71454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3.Select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5515496" y="3895924"/>
            <a:ext cx="1583804" cy="36696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9" name="사각형 설명선 18"/>
          <p:cNvSpPr/>
          <p:nvPr/>
        </p:nvSpPr>
        <p:spPr bwMode="auto">
          <a:xfrm>
            <a:off x="6312892" y="3611116"/>
            <a:ext cx="665088" cy="294680"/>
          </a:xfrm>
          <a:prstGeom prst="wedgeRectCallout">
            <a:avLst>
              <a:gd name="adj1" fmla="val 20653"/>
              <a:gd name="adj2" fmla="val 71454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4</a:t>
            </a: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7096" y="3293368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직사각형 21"/>
          <p:cNvSpPr/>
          <p:nvPr/>
        </p:nvSpPr>
        <p:spPr bwMode="auto">
          <a:xfrm>
            <a:off x="7295976" y="3890640"/>
            <a:ext cx="1583804" cy="36696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21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59788" y="637698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8C9D214A-EDD6-46CB-B135-BE45C5BB483E}" type="slidenum">
              <a:rPr lang="ko-KR" altLang="en-US" sz="1100" b="1" smtClean="0">
                <a:latin typeface="+mj-lt"/>
                <a:ea typeface="Arial Unicode MS" pitchFamily="50" charset="-127"/>
                <a:cs typeface="Arial Unicode MS" pitchFamily="50" charset="-127"/>
              </a:rPr>
              <a:pPr algn="r">
                <a:defRPr/>
              </a:pPr>
              <a:t>15</a:t>
            </a:fld>
            <a:endParaRPr lang="ko-KR" altLang="en-US" sz="1100" b="1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6314" y="1142984"/>
            <a:ext cx="4071966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*e.g. for GT-I9100 tap 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Messaging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Menu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&gt; </a:t>
            </a:r>
          </a:p>
          <a:p>
            <a:r>
              <a:rPr lang="en-GB" sz="1200" b="1" dirty="0" smtClean="0">
                <a:latin typeface="Arial" pitchFamily="34" charset="0"/>
                <a:cs typeface="Arial" pitchFamily="34" charset="0"/>
              </a:rPr>
              <a:t>Settings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&gt; scroll to 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Push Message Settings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&gt; Activate 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Push Messages 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2" y="1071546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Q : Are there additional charges when I send/receive messages?</a:t>
            </a:r>
          </a:p>
          <a:p>
            <a:endParaRPr lang="en-US" altLang="ko-KR" sz="1400" dirty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 : ChatON will use your internet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data connection or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Wi-Fi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There is no additional cost when you send or receive messages via Wi-Fi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(if you are connected to a Wi-Fi 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network that is free) or you are using an amount of data within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your data allowance,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subject to your 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Network Operator providers’ contract - but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there will be additional cost if you exceed the allowance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351" y="3657"/>
            <a:ext cx="8229600" cy="647700"/>
          </a:xfrm>
        </p:spPr>
        <p:txBody>
          <a:bodyPr/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Charges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59788" y="637698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8C9D214A-EDD6-46CB-B135-BE45C5BB483E}" type="slidenum">
              <a:rPr lang="ko-KR" altLang="en-US" sz="1100" b="1" smtClean="0">
                <a:latin typeface="+mj-lt"/>
                <a:ea typeface="Arial Unicode MS" pitchFamily="50" charset="-127"/>
                <a:cs typeface="Arial Unicode MS" pitchFamily="50" charset="-127"/>
              </a:rPr>
              <a:pPr algn="r">
                <a:defRPr/>
              </a:pPr>
              <a:t>16</a:t>
            </a:fld>
            <a:endParaRPr lang="ko-KR" altLang="en-US" sz="1100" b="1" smtClean="0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5536" y="1071546"/>
            <a:ext cx="8748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Q : Can I use contacts stored in the SIM card?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 : If you want use SIM card's contacts, you should 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import your SIM card contacts to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your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device 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phonebook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altLang="ko-K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223" y="9614"/>
            <a:ext cx="8229600" cy="647700"/>
          </a:xfrm>
        </p:spPr>
        <p:txBody>
          <a:bodyPr/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Contacts</a:t>
            </a:r>
            <a:r>
              <a:rPr lang="en-US" altLang="ko-KR" baseline="0" dirty="0" smtClean="0">
                <a:latin typeface="Arial" pitchFamily="34" charset="0"/>
                <a:cs typeface="Arial" pitchFamily="34" charset="0"/>
              </a:rPr>
              <a:t> in SIM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59788" y="637698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8C9D214A-EDD6-46CB-B135-BE45C5BB483E}" type="slidenum">
              <a:rPr lang="ko-KR" altLang="en-US" sz="1100" b="1" smtClean="0">
                <a:latin typeface="+mj-lt"/>
                <a:ea typeface="Arial Unicode MS" pitchFamily="50" charset="-127"/>
                <a:cs typeface="Arial Unicode MS" pitchFamily="50" charset="-127"/>
              </a:rPr>
              <a:pPr algn="r">
                <a:defRPr/>
              </a:pPr>
              <a:t>17</a:t>
            </a:fld>
            <a:endParaRPr lang="ko-KR" altLang="en-US" sz="1100" b="1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764704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Q : I have registered and I have many contacts in my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contacts list.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Why is my buddy list empty?</a:t>
            </a:r>
          </a:p>
          <a:p>
            <a:endParaRPr lang="en-US" altLang="ko-KR" sz="1400" dirty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 : Buddy list will show only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other ChatON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users based on their phone number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(Make sure you use international format when saving a phone number for a buddy in a different country.)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altLang="ko-K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223" y="-7804"/>
            <a:ext cx="8229600" cy="647700"/>
          </a:xfrm>
        </p:spPr>
        <p:txBody>
          <a:bodyPr/>
          <a:lstStyle/>
          <a:p>
            <a:r>
              <a:rPr lang="ko-KR" altLang="en-US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uddy list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59788" y="637698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8C9D214A-EDD6-46CB-B135-BE45C5BB483E}" type="slidenum">
              <a:rPr lang="ko-KR" altLang="en-US" sz="1100" b="1" smtClean="0">
                <a:latin typeface="+mj-lt"/>
                <a:ea typeface="Arial Unicode MS" pitchFamily="50" charset="-127"/>
                <a:cs typeface="Arial Unicode MS" pitchFamily="50" charset="-127"/>
              </a:rPr>
              <a:pPr algn="r">
                <a:defRPr/>
              </a:pPr>
              <a:t>18</a:t>
            </a:fld>
            <a:endParaRPr lang="ko-KR" altLang="en-US" sz="1100" b="1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772" y="764704"/>
            <a:ext cx="8863324" cy="2893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Q : How can I add a buddy?</a:t>
            </a:r>
          </a:p>
          <a:p>
            <a:endParaRPr lang="en-US" altLang="ko-KR" sz="1400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:  Add a buddy by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1. Adding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 contact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from your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Contacts list.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   If the related phone number belongs to a ChatON user, it will be automatically shown in your Buddy list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2. Select Add buddy from buddy list and enter a phone number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ko-KR" sz="1400" b="1" u="sng" dirty="0" smtClean="0">
                <a:latin typeface="Arial" pitchFamily="34" charset="0"/>
                <a:cs typeface="Arial" pitchFamily="34" charset="0"/>
              </a:rPr>
              <a:t>See steps below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   If the phone number belongs to a ChatON user, it will be shown in your buddy list.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  (Don't forget to use full international format (including + and country code) when you add a buddy from a 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    different country)</a:t>
            </a:r>
          </a:p>
          <a:p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223" y="-1257"/>
            <a:ext cx="8229600" cy="647700"/>
          </a:xfrm>
        </p:spPr>
        <p:txBody>
          <a:bodyPr/>
          <a:lstStyle/>
          <a:p>
            <a:r>
              <a:rPr lang="ko-KR" alt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dd a</a:t>
            </a:r>
            <a:r>
              <a:rPr lang="en-US" altLang="ko-KR" baseline="0" dirty="0" smtClean="0">
                <a:latin typeface="Arial" pitchFamily="34" charset="0"/>
                <a:cs typeface="Arial" pitchFamily="34" charset="0"/>
              </a:rPr>
              <a:t> buddy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197" y="3606800"/>
            <a:ext cx="1596621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221928" y="3585592"/>
            <a:ext cx="1598400" cy="2664000"/>
            <a:chOff x="221928" y="3407792"/>
            <a:chExt cx="1598400" cy="2664000"/>
          </a:xfrm>
        </p:grpSpPr>
        <p:pic>
          <p:nvPicPr>
            <p:cNvPr id="6" name="Picture 9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1928" y="3407792"/>
              <a:ext cx="1598400" cy="26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2372" y="3745508"/>
              <a:ext cx="1346820" cy="2045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직사각형 7"/>
          <p:cNvSpPr/>
          <p:nvPr/>
        </p:nvSpPr>
        <p:spPr bwMode="auto">
          <a:xfrm>
            <a:off x="395536" y="5911056"/>
            <a:ext cx="344116" cy="292224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9" name="사각형 설명선 8"/>
          <p:cNvSpPr/>
          <p:nvPr/>
        </p:nvSpPr>
        <p:spPr bwMode="auto">
          <a:xfrm>
            <a:off x="323528" y="5623024"/>
            <a:ext cx="642937" cy="217487"/>
          </a:xfrm>
          <a:prstGeom prst="wedgeRectCallout">
            <a:avLst>
              <a:gd name="adj1" fmla="val -21027"/>
              <a:gd name="adj2" fmla="val 96074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2531244" y="5784056"/>
            <a:ext cx="427856" cy="26263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1" name="사각형 설명선 10"/>
          <p:cNvSpPr/>
          <p:nvPr/>
        </p:nvSpPr>
        <p:spPr bwMode="auto">
          <a:xfrm>
            <a:off x="2424460" y="5445224"/>
            <a:ext cx="642937" cy="217487"/>
          </a:xfrm>
          <a:prstGeom prst="wedgeRectCallout">
            <a:avLst>
              <a:gd name="adj1" fmla="val -19052"/>
              <a:gd name="adj2" fmla="val 10775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20604" y="3606924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3606924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사각형 설명선 13"/>
          <p:cNvSpPr/>
          <p:nvPr/>
        </p:nvSpPr>
        <p:spPr bwMode="auto">
          <a:xfrm>
            <a:off x="3779912" y="4941168"/>
            <a:ext cx="1080120" cy="360040"/>
          </a:xfrm>
          <a:prstGeom prst="wedgeRectCallout">
            <a:avLst>
              <a:gd name="adj1" fmla="val -26953"/>
              <a:gd name="adj2" fmla="val -11414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3.Enter a phone number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3810620" y="4368552"/>
            <a:ext cx="1421780" cy="368548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5791820" y="4931544"/>
            <a:ext cx="1078880" cy="19925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7" name="사각형 설명선 16"/>
          <p:cNvSpPr/>
          <p:nvPr/>
        </p:nvSpPr>
        <p:spPr bwMode="auto">
          <a:xfrm>
            <a:off x="5868144" y="5229200"/>
            <a:ext cx="642937" cy="217487"/>
          </a:xfrm>
          <a:prstGeom prst="wedgeRectCallout">
            <a:avLst>
              <a:gd name="adj1" fmla="val -19052"/>
              <a:gd name="adj2" fmla="val -11998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4.Select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8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59788" y="637698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8C9D214A-EDD6-46CB-B135-BE45C5BB483E}" type="slidenum">
              <a:rPr lang="ko-KR" altLang="en-US" sz="1100" b="1" smtClean="0">
                <a:latin typeface="+mj-lt"/>
                <a:ea typeface="Arial Unicode MS" pitchFamily="50" charset="-127"/>
                <a:cs typeface="Arial Unicode MS" pitchFamily="50" charset="-127"/>
              </a:rPr>
              <a:pPr algn="r">
                <a:defRPr/>
              </a:pPr>
              <a:t>19</a:t>
            </a:fld>
            <a:endParaRPr lang="ko-KR" altLang="en-US" sz="1100" b="1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58" y="6357958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Select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Menu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7356" y="6357958"/>
            <a:ext cx="1686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Select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dd Buddy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0562" y="6357958"/>
            <a:ext cx="1936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Enter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Phone Number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ko-KR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Revision History: </a:t>
            </a:r>
            <a:r>
              <a:rPr lang="en-US" altLang="ko-KR" sz="1700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This version repla</a:t>
            </a:r>
            <a:r>
              <a:rPr lang="en-US" altLang="ko-KR" sz="1700" dirty="0" smtClean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ces all previous versions</a:t>
            </a:r>
            <a:endParaRPr lang="ko-KR" altLang="en-US" sz="1700" dirty="0" smtClean="0"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9D214A-EDD6-46CB-B135-BE45C5BB483E}" type="slidenum">
              <a:rPr lang="ko-KR" altLang="en-US" b="1" smtClean="0"/>
              <a:pPr>
                <a:defRPr/>
              </a:pPr>
              <a:t>2</a:t>
            </a:fld>
            <a:endParaRPr lang="ko-KR" altLang="en-US" b="1" dirty="0"/>
          </a:p>
        </p:txBody>
      </p:sp>
      <p:graphicFrame>
        <p:nvGraphicFramePr>
          <p:cNvPr id="6" name="Group 54"/>
          <p:cNvGraphicFramePr>
            <a:graphicFrameLocks noGrp="1"/>
          </p:cNvGraphicFramePr>
          <p:nvPr/>
        </p:nvGraphicFramePr>
        <p:xfrm>
          <a:off x="179388" y="908050"/>
          <a:ext cx="8785225" cy="2346852"/>
        </p:xfrm>
        <a:graphic>
          <a:graphicData uri="http://schemas.openxmlformats.org/drawingml/2006/table">
            <a:tbl>
              <a:tblPr/>
              <a:tblGrid>
                <a:gridCol w="1008062"/>
                <a:gridCol w="863600"/>
                <a:gridCol w="6913563"/>
              </a:tblGrid>
              <a:tr h="243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 Date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1438" marR="91438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Version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1438" marR="91438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Comments 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1438" marR="91438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43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2012.03.29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1438" marR="91438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V1.0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1438" marR="91438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Initial version established.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1438" marR="91438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2012/03.29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1438" marR="91438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V2.0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1438" marR="91438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ECC HHP review of Version 1.0 from CS team HQ – For English Language and Grammar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GB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Slide 5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– website address added where information regarding ChatON can be found – “</a:t>
                      </a:r>
                      <a:r>
                        <a:rPr lang="en-GB" sz="1000" dirty="0" smtClean="0">
                          <a:latin typeface="Arial" pitchFamily="34" charset="0"/>
                          <a:cs typeface="Arial" pitchFamily="34" charset="0"/>
                        </a:rPr>
                        <a:t>You can also visit</a:t>
                      </a:r>
                    </a:p>
                    <a:p>
                      <a:r>
                        <a:rPr lang="en-GB" sz="1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000" dirty="0" smtClean="0"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https://web.samsungchaton.com/</a:t>
                      </a:r>
                      <a:r>
                        <a:rPr lang="en-GB" sz="1000" dirty="0" smtClean="0">
                          <a:latin typeface="Arial" pitchFamily="34" charset="0"/>
                          <a:cs typeface="Arial" pitchFamily="34" charset="0"/>
                        </a:rPr>
                        <a:t>”</a:t>
                      </a:r>
                    </a:p>
                    <a:p>
                      <a:endParaRPr lang="en-GB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GB" sz="1000" b="1" dirty="0" smtClean="0">
                          <a:latin typeface="Arial" pitchFamily="34" charset="0"/>
                          <a:cs typeface="Arial" pitchFamily="34" charset="0"/>
                        </a:rPr>
                        <a:t>Slide 6 </a:t>
                      </a:r>
                      <a:r>
                        <a:rPr lang="en-GB" sz="1000" dirty="0" smtClean="0">
                          <a:latin typeface="Arial" pitchFamily="34" charset="0"/>
                          <a:cs typeface="Arial" pitchFamily="34" charset="0"/>
                        </a:rPr>
                        <a:t>-  Setting up Chat</a:t>
                      </a:r>
                      <a:r>
                        <a:rPr lang="en-GB" sz="1000" baseline="0" dirty="0" smtClean="0">
                          <a:latin typeface="Arial" pitchFamily="34" charset="0"/>
                          <a:cs typeface="Arial" pitchFamily="34" charset="0"/>
                        </a:rPr>
                        <a:t>ON - </a:t>
                      </a:r>
                      <a:r>
                        <a:rPr lang="en-GB" sz="1000" dirty="0" smtClean="0">
                          <a:latin typeface="Arial" pitchFamily="34" charset="0"/>
                          <a:cs typeface="Arial" pitchFamily="34" charset="0"/>
                        </a:rPr>
                        <a:t>note added - </a:t>
                      </a: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You will receive a 4-digit verification code via SMS</a:t>
                      </a:r>
                    </a:p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Slide 10  &amp; 11 </a:t>
                      </a:r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– Group Chat - additional text added under each picture </a:t>
                      </a:r>
                      <a:endParaRPr lang="en-GB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Slide 19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– Adding contacts - additional steps added to pictures and step 2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Slide 20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– Additional text added to step 2 regarding Buddy block list settings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1438" marR="91438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2" y="714356"/>
            <a:ext cx="884197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Q : How do I block a buddy?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: You can block a buddy by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1. Choose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the buddy to be blocked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then Touch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and Hold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2. Select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Block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    You can unblock a buddy by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selecting block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list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by entering the Settings area of ChatON, then selecting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Buddies, then Block list.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223" y="905"/>
            <a:ext cx="8229600" cy="647700"/>
          </a:xfrm>
        </p:spPr>
        <p:txBody>
          <a:bodyPr/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Block</a:t>
            </a:r>
            <a:r>
              <a:rPr lang="en-US" altLang="ko-KR" baseline="0" dirty="0" smtClean="0">
                <a:latin typeface="Arial" pitchFamily="34" charset="0"/>
                <a:cs typeface="Arial" pitchFamily="34" charset="0"/>
              </a:rPr>
              <a:t> a buddy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928" y="2827536"/>
            <a:ext cx="1596621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 bwMode="auto">
          <a:xfrm>
            <a:off x="367084" y="4042544"/>
            <a:ext cx="1540620" cy="32256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7" name="사각형 설명선 6"/>
          <p:cNvSpPr/>
          <p:nvPr/>
        </p:nvSpPr>
        <p:spPr bwMode="auto">
          <a:xfrm>
            <a:off x="539552" y="4435649"/>
            <a:ext cx="1008113" cy="217487"/>
          </a:xfrm>
          <a:prstGeom prst="wedgeRectCallout">
            <a:avLst>
              <a:gd name="adj1" fmla="val -32879"/>
              <a:gd name="adj2" fmla="val -114146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1.Touch &amp; Hold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831728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 bwMode="auto">
          <a:xfrm>
            <a:off x="2256680" y="4681116"/>
            <a:ext cx="1477120" cy="32256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2" name="사각형 설명선 11"/>
          <p:cNvSpPr/>
          <p:nvPr/>
        </p:nvSpPr>
        <p:spPr bwMode="auto">
          <a:xfrm>
            <a:off x="3064024" y="4509120"/>
            <a:ext cx="642937" cy="217487"/>
          </a:xfrm>
          <a:prstGeom prst="wedgeRectCallout">
            <a:avLst>
              <a:gd name="adj1" fmla="val 14528"/>
              <a:gd name="adj2" fmla="val 10191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0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59788" y="637698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8C9D214A-EDD6-46CB-B135-BE45C5BB483E}" type="slidenum">
              <a:rPr lang="ko-KR" altLang="en-US" sz="1100" b="1" smtClean="0">
                <a:latin typeface="+mj-lt"/>
                <a:ea typeface="Arial Unicode MS" pitchFamily="50" charset="-127"/>
                <a:cs typeface="Arial Unicode MS" pitchFamily="50" charset="-127"/>
              </a:rPr>
              <a:pPr algn="r">
                <a:defRPr/>
              </a:pPr>
              <a:t>20</a:t>
            </a:fld>
            <a:endParaRPr lang="ko-KR" altLang="en-US" sz="1100" b="1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40472" y="997396"/>
            <a:ext cx="8617808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Q : How do I change my status message?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 : Change your status message by tapping it on My page and entering the message under the name field.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altLang="ko-KR" sz="1400" b="1" dirty="0" smtClean="0">
                <a:latin typeface="Arial" pitchFamily="34" charset="0"/>
                <a:ea typeface="굴림" charset="-127"/>
                <a:cs typeface="Arial" pitchFamily="34" charset="0"/>
              </a:rPr>
              <a:t>      To change my status on the device follow the steps below:</a:t>
            </a:r>
            <a:endParaRPr lang="en-US" altLang="ko-KR" sz="1400" dirty="0" smtClean="0">
              <a:latin typeface="Arial" pitchFamily="34" charset="0"/>
              <a:ea typeface="HY각헤드라인B" pitchFamily="18" charset="-127"/>
              <a:cs typeface="Arial" pitchFamily="34" charset="0"/>
            </a:endParaRPr>
          </a:p>
          <a:p>
            <a:pPr marL="342900" indent="-342900"/>
            <a:r>
              <a:rPr lang="en-US" altLang="ko-KR" sz="1400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        1. Select </a:t>
            </a:r>
            <a:r>
              <a:rPr lang="en-US" altLang="ko-KR" sz="1400" b="1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My page.</a:t>
            </a:r>
          </a:p>
          <a:p>
            <a:pPr marL="342900" indent="-342900"/>
            <a:r>
              <a:rPr lang="en-US" altLang="ko-KR" sz="1400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        2. Select </a:t>
            </a:r>
            <a:r>
              <a:rPr lang="en-US" altLang="ko-KR" sz="1400" b="1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Status message.</a:t>
            </a:r>
            <a:endParaRPr lang="en-US" altLang="ko-KR" sz="1400" dirty="0" smtClean="0">
              <a:latin typeface="Arial" pitchFamily="34" charset="0"/>
              <a:ea typeface="HY각헤드라인B" pitchFamily="18" charset="-127"/>
              <a:cs typeface="Arial" pitchFamily="34" charset="0"/>
            </a:endParaRPr>
          </a:p>
          <a:p>
            <a:pPr marL="342900" indent="-342900"/>
            <a:r>
              <a:rPr lang="en-US" altLang="ko-KR" sz="1400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        3. Enter the message</a:t>
            </a:r>
            <a:r>
              <a:rPr lang="en-US" altLang="ko-KR" sz="1400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.</a:t>
            </a:r>
          </a:p>
          <a:p>
            <a:pPr marL="342900" indent="-342900"/>
            <a:r>
              <a:rPr lang="en-US" altLang="ko-KR" sz="1400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        </a:t>
            </a:r>
            <a:r>
              <a:rPr lang="en-US" altLang="ko-KR" sz="1400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4. </a:t>
            </a:r>
            <a:r>
              <a:rPr lang="en-US" altLang="ko-KR" sz="1400" dirty="0" smtClean="0">
                <a:latin typeface="Arial" pitchFamily="34" charset="0"/>
                <a:ea typeface="굴림" charset="-127"/>
                <a:cs typeface="Arial" pitchFamily="34" charset="0"/>
              </a:rPr>
              <a:t>Select </a:t>
            </a:r>
            <a:r>
              <a:rPr lang="en-US" altLang="ko-KR" sz="1400" b="1" dirty="0" smtClean="0">
                <a:latin typeface="Arial" pitchFamily="34" charset="0"/>
                <a:ea typeface="굴림" charset="-127"/>
                <a:cs typeface="Arial" pitchFamily="34" charset="0"/>
              </a:rPr>
              <a:t>Done</a:t>
            </a:r>
            <a:r>
              <a:rPr lang="en-US" altLang="ko-KR" sz="1400" dirty="0" smtClean="0">
                <a:latin typeface="Arial" pitchFamily="34" charset="0"/>
                <a:ea typeface="굴림" charset="-127"/>
                <a:cs typeface="Arial" pitchFamily="34" charset="0"/>
              </a:rPr>
              <a:t>.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14808" y="9614"/>
            <a:ext cx="8229600" cy="647700"/>
          </a:xfrm>
        </p:spPr>
        <p:txBody>
          <a:bodyPr/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My</a:t>
            </a:r>
            <a:r>
              <a:rPr lang="en-US" altLang="ko-KR" baseline="0" dirty="0" smtClean="0">
                <a:latin typeface="Arial" pitchFamily="34" charset="0"/>
                <a:cs typeface="Arial" pitchFamily="34" charset="0"/>
              </a:rPr>
              <a:t> page – Change my status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06192"/>
            <a:ext cx="1596621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 bwMode="auto">
          <a:xfrm>
            <a:off x="1686048" y="3445520"/>
            <a:ext cx="430784" cy="27595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6" name="사각형 설명선 5"/>
          <p:cNvSpPr/>
          <p:nvPr/>
        </p:nvSpPr>
        <p:spPr bwMode="auto">
          <a:xfrm>
            <a:off x="1475656" y="3810248"/>
            <a:ext cx="642937" cy="217487"/>
          </a:xfrm>
          <a:prstGeom prst="wedgeRectCallout">
            <a:avLst>
              <a:gd name="adj1" fmla="val 24405"/>
              <a:gd name="adj2" fmla="val -10830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2291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5152" y="3297684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 bwMode="auto">
          <a:xfrm>
            <a:off x="2415752" y="4478536"/>
            <a:ext cx="1517180" cy="23353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2776" y="3284984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4468" y="3289176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 bwMode="auto">
          <a:xfrm>
            <a:off x="4195068" y="3598416"/>
            <a:ext cx="1528564" cy="936104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5" name="사각형 설명선 14"/>
          <p:cNvSpPr/>
          <p:nvPr/>
        </p:nvSpPr>
        <p:spPr bwMode="auto">
          <a:xfrm>
            <a:off x="4267076" y="4030464"/>
            <a:ext cx="1368152" cy="216024"/>
          </a:xfrm>
          <a:prstGeom prst="wedgeRectCallout">
            <a:avLst>
              <a:gd name="adj1" fmla="val -34075"/>
              <a:gd name="adj2" fmla="val -137702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3-1</a:t>
            </a: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.Enter the message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6" name="사각형 설명선 15"/>
          <p:cNvSpPr/>
          <p:nvPr/>
        </p:nvSpPr>
        <p:spPr bwMode="auto">
          <a:xfrm>
            <a:off x="2466876" y="4750544"/>
            <a:ext cx="642937" cy="217487"/>
          </a:xfrm>
          <a:prstGeom prst="wedgeRectCallout">
            <a:avLst>
              <a:gd name="adj1" fmla="val -28928"/>
              <a:gd name="adj2" fmla="val -102468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4197944" y="4601344"/>
            <a:ext cx="725588" cy="225028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8" name="사각형 설명선 17"/>
          <p:cNvSpPr/>
          <p:nvPr/>
        </p:nvSpPr>
        <p:spPr bwMode="auto">
          <a:xfrm>
            <a:off x="4262884" y="4894561"/>
            <a:ext cx="792088" cy="216023"/>
          </a:xfrm>
          <a:prstGeom prst="wedgeRectCallout">
            <a:avLst>
              <a:gd name="adj1" fmla="val -28928"/>
              <a:gd name="adj2" fmla="val -102468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3-2.Select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5963120" y="4499248"/>
            <a:ext cx="1538512" cy="212824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20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59788" y="637698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8C9D214A-EDD6-46CB-B135-BE45C5BB483E}" type="slidenum">
              <a:rPr lang="ko-KR" altLang="en-US" sz="1100" b="1" smtClean="0">
                <a:latin typeface="+mj-lt"/>
                <a:ea typeface="Arial Unicode MS" pitchFamily="50" charset="-127"/>
                <a:cs typeface="Arial Unicode MS" pitchFamily="50" charset="-127"/>
              </a:rPr>
              <a:pPr algn="r">
                <a:defRPr/>
              </a:pPr>
              <a:t>21</a:t>
            </a:fld>
            <a:endParaRPr lang="ko-KR" altLang="en-US" sz="1100" b="1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31377" y="967917"/>
            <a:ext cx="794108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Q : How do I change my profile picture?</a:t>
            </a:r>
          </a:p>
          <a:p>
            <a:endParaRPr lang="en-US" altLang="ko-KR" sz="1400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: Change your profile picture on My page by tapping it.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Remember, the picture that you use can be seen by all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buddies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who have your phone number.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altLang="ko-KR" sz="1400" b="1" dirty="0" smtClean="0">
                <a:latin typeface="Arial" pitchFamily="34" charset="0"/>
                <a:ea typeface="굴림" charset="-127"/>
                <a:cs typeface="Arial" pitchFamily="34" charset="0"/>
              </a:rPr>
              <a:t>      To change Profile picture on the device follow the steps below:</a:t>
            </a:r>
            <a:endParaRPr lang="en-US" altLang="ko-KR" sz="1400" dirty="0" smtClean="0">
              <a:latin typeface="Arial" pitchFamily="34" charset="0"/>
              <a:ea typeface="HY각헤드라인B" pitchFamily="18" charset="-127"/>
              <a:cs typeface="Arial" pitchFamily="34" charset="0"/>
            </a:endParaRPr>
          </a:p>
          <a:p>
            <a:pPr marL="342900" indent="-342900"/>
            <a:r>
              <a:rPr lang="en-US" altLang="ko-KR" sz="1400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         1. Select </a:t>
            </a:r>
            <a:r>
              <a:rPr lang="en-US" altLang="ko-KR" sz="1400" b="1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My page.</a:t>
            </a:r>
          </a:p>
          <a:p>
            <a:pPr marL="342900" indent="-342900"/>
            <a:r>
              <a:rPr lang="en-US" altLang="ko-KR" sz="1400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         2. Select </a:t>
            </a:r>
            <a:r>
              <a:rPr lang="en-US" altLang="ko-KR" sz="1400" b="1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Profile picture.</a:t>
            </a:r>
            <a:endParaRPr lang="en-US" altLang="ko-KR" sz="1400" dirty="0" smtClean="0">
              <a:latin typeface="Arial" pitchFamily="34" charset="0"/>
              <a:ea typeface="HY각헤드라인B" pitchFamily="18" charset="-127"/>
              <a:cs typeface="Arial" pitchFamily="34" charset="0"/>
            </a:endParaRPr>
          </a:p>
          <a:p>
            <a:pPr marL="342900" indent="-342900"/>
            <a:r>
              <a:rPr lang="en-US" altLang="ko-KR" sz="1400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         3. Choose the desired </a:t>
            </a:r>
            <a:r>
              <a:rPr lang="en-US" altLang="ko-KR" sz="1400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picture (or select “</a:t>
            </a:r>
            <a:r>
              <a:rPr lang="en-US" altLang="ko-KR" sz="1400" b="1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Take picture</a:t>
            </a:r>
            <a:r>
              <a:rPr lang="en-US" altLang="ko-KR" sz="1400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”.</a:t>
            </a:r>
          </a:p>
          <a:p>
            <a:pPr marL="342900" indent="-342900"/>
            <a:r>
              <a:rPr lang="en-US" altLang="ko-KR" sz="1400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         </a:t>
            </a:r>
            <a:r>
              <a:rPr lang="en-US" altLang="ko-KR" sz="1400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4. </a:t>
            </a:r>
            <a:r>
              <a:rPr lang="en-US" altLang="ko-KR" sz="1400" dirty="0" smtClean="0">
                <a:latin typeface="Arial" pitchFamily="34" charset="0"/>
                <a:ea typeface="굴림" charset="-127"/>
                <a:cs typeface="Arial" pitchFamily="34" charset="0"/>
              </a:rPr>
              <a:t>Select </a:t>
            </a:r>
            <a:r>
              <a:rPr lang="en-US" altLang="ko-KR" sz="1400" b="1" dirty="0" smtClean="0">
                <a:latin typeface="Arial" pitchFamily="34" charset="0"/>
                <a:ea typeface="굴림" charset="-127"/>
                <a:cs typeface="Arial" pitchFamily="34" charset="0"/>
              </a:rPr>
              <a:t>Apply </a:t>
            </a:r>
            <a:r>
              <a:rPr lang="en-US" altLang="ko-KR" sz="1400" dirty="0" smtClean="0">
                <a:latin typeface="Arial" pitchFamily="34" charset="0"/>
                <a:ea typeface="굴림" charset="-127"/>
                <a:cs typeface="Arial" pitchFamily="34" charset="0"/>
              </a:rPr>
              <a:t>to use chosen picture.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9369" y="-7804"/>
            <a:ext cx="8229600" cy="647700"/>
          </a:xfrm>
        </p:spPr>
        <p:txBody>
          <a:bodyPr/>
          <a:lstStyle/>
          <a:p>
            <a:r>
              <a:rPr lang="ko-KR" altLang="en-U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altLang="ko-KR" baseline="0" dirty="0" smtClean="0">
                <a:latin typeface="Arial" pitchFamily="34" charset="0"/>
                <a:cs typeface="Arial" pitchFamily="34" charset="0"/>
              </a:rPr>
              <a:t> page – Change my profile picture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328" y="3378200"/>
            <a:ext cx="1596621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 bwMode="auto">
          <a:xfrm>
            <a:off x="1671824" y="3517528"/>
            <a:ext cx="430784" cy="27595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endParaRPr kumimoji="1" lang="ko-KR" altLang="en-US" sz="1400" dirty="0" smtClean="0"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6" name="사각형 설명선 5"/>
          <p:cNvSpPr/>
          <p:nvPr/>
        </p:nvSpPr>
        <p:spPr bwMode="auto">
          <a:xfrm>
            <a:off x="1461432" y="3882256"/>
            <a:ext cx="642937" cy="217487"/>
          </a:xfrm>
          <a:prstGeom prst="wedgeRectCallout">
            <a:avLst>
              <a:gd name="adj1" fmla="val 24405"/>
              <a:gd name="adj2" fmla="val -10830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0928" y="3369692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 bwMode="auto">
          <a:xfrm>
            <a:off x="2406340" y="3978672"/>
            <a:ext cx="509068" cy="513308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2" name="사각형 설명선 11"/>
          <p:cNvSpPr/>
          <p:nvPr/>
        </p:nvSpPr>
        <p:spPr bwMode="auto">
          <a:xfrm>
            <a:off x="2452652" y="4606528"/>
            <a:ext cx="642937" cy="217487"/>
          </a:xfrm>
          <a:prstGeom prst="wedgeRectCallout">
            <a:avLst>
              <a:gd name="adj1" fmla="val -21027"/>
              <a:gd name="adj2" fmla="val -137504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8144" y="3373884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7936" y="3356992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 bwMode="auto">
          <a:xfrm>
            <a:off x="4248832" y="4583832"/>
            <a:ext cx="1447876" cy="657448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6" name="사각형 설명선 15"/>
          <p:cNvSpPr/>
          <p:nvPr/>
        </p:nvSpPr>
        <p:spPr bwMode="auto">
          <a:xfrm>
            <a:off x="4252852" y="5309716"/>
            <a:ext cx="642937" cy="217487"/>
          </a:xfrm>
          <a:prstGeom prst="wedgeRectCallout">
            <a:avLst>
              <a:gd name="adj1" fmla="val -21027"/>
              <a:gd name="adj2" fmla="val -90789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3.Select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6029412" y="5778252"/>
            <a:ext cx="480096" cy="237728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endParaRPr kumimoji="1" lang="ko-KR" altLang="en-US" sz="1400" dirty="0" smtClean="0"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8" name="사각형 설명선 17"/>
          <p:cNvSpPr/>
          <p:nvPr/>
        </p:nvSpPr>
        <p:spPr bwMode="auto">
          <a:xfrm>
            <a:off x="6043428" y="5461248"/>
            <a:ext cx="642937" cy="217487"/>
          </a:xfrm>
          <a:prstGeom prst="wedgeRectCallout">
            <a:avLst>
              <a:gd name="adj1" fmla="val -23002"/>
              <a:gd name="adj2" fmla="val 10191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4.Select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9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59788" y="637698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8C9D214A-EDD6-46CB-B135-BE45C5BB483E}" type="slidenum">
              <a:rPr lang="ko-KR" altLang="en-US" sz="1100" b="1" smtClean="0">
                <a:latin typeface="+mj-lt"/>
                <a:ea typeface="Arial Unicode MS" pitchFamily="50" charset="-127"/>
                <a:cs typeface="Arial Unicode MS" pitchFamily="50" charset="-127"/>
              </a:rPr>
              <a:pPr algn="r">
                <a:defRPr/>
              </a:pPr>
              <a:t>22</a:t>
            </a:fld>
            <a:endParaRPr lang="ko-KR" altLang="en-US" sz="1100" b="1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32" y="924828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Q : What is the birthday section in My page for?</a:t>
            </a:r>
          </a:p>
          <a:p>
            <a:endParaRPr lang="en-US" altLang="ko-KR" sz="1400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: Set up birthday sharing from here. Hide your birthday or share it with others.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If you share it, your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buddies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can see your birthday information when they view your profile.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altLang="ko-KR" sz="1400" b="1" dirty="0" smtClean="0">
                <a:latin typeface="Arial" pitchFamily="34" charset="0"/>
                <a:ea typeface="굴림" charset="-127"/>
                <a:cs typeface="Arial" pitchFamily="34" charset="0"/>
              </a:rPr>
              <a:t>     To use the Birth day section on the device follow the steps below:</a:t>
            </a:r>
            <a:endParaRPr lang="en-US" altLang="ko-KR" sz="1400" dirty="0" smtClean="0">
              <a:latin typeface="Arial" pitchFamily="34" charset="0"/>
              <a:ea typeface="HY각헤드라인B" pitchFamily="18" charset="-127"/>
              <a:cs typeface="Arial" pitchFamily="34" charset="0"/>
            </a:endParaRPr>
          </a:p>
          <a:p>
            <a:pPr marL="342900" indent="-342900"/>
            <a:r>
              <a:rPr lang="en-US" altLang="ko-KR" sz="1400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        1. Select </a:t>
            </a:r>
            <a:r>
              <a:rPr lang="en-US" altLang="ko-KR" sz="1400" b="1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My page.</a:t>
            </a:r>
          </a:p>
          <a:p>
            <a:pPr marL="342900" indent="-342900"/>
            <a:r>
              <a:rPr lang="en-US" altLang="ko-KR" sz="1400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        2. Select </a:t>
            </a:r>
            <a:r>
              <a:rPr lang="en-US" altLang="ko-KR" sz="1400" b="1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Profile</a:t>
            </a:r>
            <a:endParaRPr lang="en-US" altLang="ko-KR" sz="1400" dirty="0" smtClean="0">
              <a:latin typeface="Arial" pitchFamily="34" charset="0"/>
              <a:ea typeface="HY각헤드라인B" pitchFamily="18" charset="-127"/>
              <a:cs typeface="Arial" pitchFamily="34" charset="0"/>
            </a:endParaRPr>
          </a:p>
          <a:p>
            <a:pPr marL="342900" indent="-342900"/>
            <a:r>
              <a:rPr lang="en-US" altLang="ko-KR" sz="1400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        3. Select </a:t>
            </a:r>
            <a:r>
              <a:rPr lang="en-US" altLang="ko-KR" sz="1400" b="1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Birthday</a:t>
            </a:r>
            <a:r>
              <a:rPr lang="en-US" altLang="ko-KR" sz="1400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.</a:t>
            </a:r>
          </a:p>
          <a:p>
            <a:pPr marL="342900" indent="-342900"/>
            <a:r>
              <a:rPr lang="en-US" altLang="ko-KR" sz="1400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        </a:t>
            </a:r>
            <a:r>
              <a:rPr lang="en-US" altLang="ko-KR" sz="1400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4. </a:t>
            </a:r>
            <a:r>
              <a:rPr lang="en-US" altLang="ko-KR" sz="1400" dirty="0" smtClean="0">
                <a:latin typeface="Arial" pitchFamily="34" charset="0"/>
                <a:ea typeface="굴림" charset="-127"/>
                <a:cs typeface="Arial" pitchFamily="34" charset="0"/>
              </a:rPr>
              <a:t>Choose the desired option, </a:t>
            </a:r>
            <a:r>
              <a:rPr lang="en-US" altLang="ko-KR" sz="1400" dirty="0" smtClean="0">
                <a:latin typeface="Arial" pitchFamily="34" charset="0"/>
                <a:ea typeface="굴림" charset="-127"/>
                <a:cs typeface="Arial" pitchFamily="34" charset="0"/>
              </a:rPr>
              <a:t>then select </a:t>
            </a:r>
            <a:r>
              <a:rPr lang="en-US" altLang="ko-KR" sz="1400" b="1" dirty="0" smtClean="0">
                <a:latin typeface="Arial" pitchFamily="34" charset="0"/>
                <a:ea typeface="굴림" charset="-127"/>
                <a:cs typeface="Arial" pitchFamily="34" charset="0"/>
              </a:rPr>
              <a:t>Save</a:t>
            </a:r>
            <a:r>
              <a:rPr lang="en-US" altLang="ko-KR" sz="1400" dirty="0" smtClean="0">
                <a:latin typeface="Arial" pitchFamily="34" charset="0"/>
                <a:ea typeface="굴림" charset="-127"/>
                <a:cs typeface="Arial" pitchFamily="34" charset="0"/>
              </a:rPr>
              <a:t>.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altLang="ko-K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223" y="-7804"/>
            <a:ext cx="8229600" cy="647700"/>
          </a:xfrm>
        </p:spPr>
        <p:txBody>
          <a:bodyPr/>
          <a:lstStyle/>
          <a:p>
            <a:r>
              <a:rPr lang="ko-KR" altLang="en-U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y page</a:t>
            </a:r>
            <a:r>
              <a:rPr lang="en-US" altLang="ko-KR" baseline="0" dirty="0" smtClean="0">
                <a:latin typeface="Arial" pitchFamily="34" charset="0"/>
                <a:cs typeface="Arial" pitchFamily="34" charset="0"/>
              </a:rPr>
              <a:t> -  Birth day section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97968"/>
            <a:ext cx="1596621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 bwMode="auto">
          <a:xfrm>
            <a:off x="1398016" y="3924596"/>
            <a:ext cx="430784" cy="27595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6" name="사각형 설명선 5"/>
          <p:cNvSpPr/>
          <p:nvPr/>
        </p:nvSpPr>
        <p:spPr bwMode="auto">
          <a:xfrm>
            <a:off x="1187624" y="4302024"/>
            <a:ext cx="642937" cy="217487"/>
          </a:xfrm>
          <a:prstGeom prst="wedgeRectCallout">
            <a:avLst>
              <a:gd name="adj1" fmla="val 24405"/>
              <a:gd name="adj2" fmla="val -10830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7420" y="3789460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 bwMode="auto">
          <a:xfrm>
            <a:off x="2509588" y="4419772"/>
            <a:ext cx="999928" cy="53007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9" name="사각형 설명선 8"/>
          <p:cNvSpPr/>
          <p:nvPr/>
        </p:nvSpPr>
        <p:spPr bwMode="auto">
          <a:xfrm>
            <a:off x="2589684" y="5005088"/>
            <a:ext cx="642937" cy="217487"/>
          </a:xfrm>
          <a:prstGeom prst="wedgeRectCallout">
            <a:avLst>
              <a:gd name="adj1" fmla="val -28928"/>
              <a:gd name="adj2" fmla="val -102468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1580" y="3797472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21176" y="3797472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49988" y="3802160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12"/>
          <p:cNvSpPr/>
          <p:nvPr/>
        </p:nvSpPr>
        <p:spPr bwMode="auto">
          <a:xfrm>
            <a:off x="3653208" y="4931716"/>
            <a:ext cx="1532708" cy="28483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4" name="사각형 설명선 13"/>
          <p:cNvSpPr/>
          <p:nvPr/>
        </p:nvSpPr>
        <p:spPr bwMode="auto">
          <a:xfrm>
            <a:off x="3665612" y="5305820"/>
            <a:ext cx="642937" cy="217487"/>
          </a:xfrm>
          <a:prstGeom prst="wedgeRectCallout">
            <a:avLst>
              <a:gd name="adj1" fmla="val -28928"/>
              <a:gd name="adj2" fmla="val -102468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3.Select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5337992" y="4203128"/>
            <a:ext cx="1575124" cy="94992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7060132" y="6200848"/>
            <a:ext cx="792784" cy="2349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7" name="사각형 설명선 16"/>
          <p:cNvSpPr/>
          <p:nvPr/>
        </p:nvSpPr>
        <p:spPr bwMode="auto">
          <a:xfrm>
            <a:off x="7134696" y="5890393"/>
            <a:ext cx="821680" cy="202904"/>
          </a:xfrm>
          <a:prstGeom prst="wedgeRectCallout">
            <a:avLst>
              <a:gd name="adj1" fmla="val -21027"/>
              <a:gd name="adj2" fmla="val 9607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4-2.Select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8" name="사각형 설명선 17"/>
          <p:cNvSpPr/>
          <p:nvPr/>
        </p:nvSpPr>
        <p:spPr bwMode="auto">
          <a:xfrm>
            <a:off x="5357818" y="5429264"/>
            <a:ext cx="1165636" cy="498096"/>
          </a:xfrm>
          <a:prstGeom prst="wedgeRectCallout">
            <a:avLst>
              <a:gd name="adj1" fmla="val -28928"/>
              <a:gd name="adj2" fmla="val -102468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4-1.Choose </a:t>
            </a: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an option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9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59788" y="637698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8C9D214A-EDD6-46CB-B135-BE45C5BB483E}" type="slidenum">
              <a:rPr lang="ko-KR" altLang="en-US" sz="1100" b="1" smtClean="0">
                <a:latin typeface="+mj-lt"/>
                <a:ea typeface="Arial Unicode MS" pitchFamily="50" charset="-127"/>
                <a:cs typeface="Arial Unicode MS" pitchFamily="50" charset="-127"/>
              </a:rPr>
              <a:pPr algn="r">
                <a:defRPr/>
              </a:pPr>
              <a:t>23</a:t>
            </a:fld>
            <a:endParaRPr lang="ko-KR" altLang="en-US" sz="1100" b="1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7504" y="1000108"/>
            <a:ext cx="90364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Q : What is the Interaction?</a:t>
            </a:r>
          </a:p>
          <a:p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: Interaction on My page shows your top 5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buddies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based on 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how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often you interact with them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You can also see up to 30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buddies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who interacted with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you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most over the past week by selecting the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Interaction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rank points. 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Interaction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is counted based on the number of messages 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text and multimedia) you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send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and receive and is updated daily. 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You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can see your points with each buddy from his or her profile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Some platforms might support hiding specific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buddies 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the Interaction rank by selecting that buddy in the 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Interaction rank settings.  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The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selected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buddies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can be seen in Settings &gt; Hide interactions.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altLang="ko-K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223" y="-7804"/>
            <a:ext cx="8229600" cy="647700"/>
          </a:xfrm>
        </p:spPr>
        <p:txBody>
          <a:bodyPr/>
          <a:lstStyle/>
          <a:p>
            <a:r>
              <a:rPr lang="ko-KR" altLang="en-U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y page</a:t>
            </a:r>
            <a:r>
              <a:rPr lang="en-US" altLang="ko-KR" baseline="0" dirty="0" smtClean="0">
                <a:latin typeface="Arial" pitchFamily="34" charset="0"/>
                <a:cs typeface="Arial" pitchFamily="34" charset="0"/>
              </a:rPr>
              <a:t> - Interaction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071546"/>
            <a:ext cx="2587158" cy="43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 bwMode="auto">
          <a:xfrm>
            <a:off x="6000760" y="3357562"/>
            <a:ext cx="2643206" cy="785818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59788" y="637698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8C9D214A-EDD6-46CB-B135-BE45C5BB483E}" type="slidenum">
              <a:rPr lang="ko-KR" altLang="en-US" sz="1100" b="1" smtClean="0">
                <a:latin typeface="+mj-lt"/>
                <a:ea typeface="Arial Unicode MS" pitchFamily="50" charset="-127"/>
                <a:cs typeface="Arial Unicode MS" pitchFamily="50" charset="-127"/>
              </a:rPr>
              <a:pPr algn="r">
                <a:defRPr/>
              </a:pPr>
              <a:t>24</a:t>
            </a:fld>
            <a:endParaRPr lang="ko-KR" altLang="en-US" sz="1100" b="1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9055" y="1030318"/>
            <a:ext cx="6835269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Q : What is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“Buddies say”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on my page?</a:t>
            </a:r>
          </a:p>
          <a:p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 :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“Buddies say”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allows your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buddies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to leave short messages on your profile page.</a:t>
            </a:r>
          </a:p>
          <a:p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223" y="905"/>
            <a:ext cx="8229600" cy="647700"/>
          </a:xfrm>
        </p:spPr>
        <p:txBody>
          <a:bodyPr/>
          <a:lstStyle/>
          <a:p>
            <a:r>
              <a:rPr lang="ko-KR" altLang="en-U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y page –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Buddies</a:t>
            </a:r>
            <a:r>
              <a:rPr lang="en-US" altLang="ko-KR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baseline="0" dirty="0" smtClean="0">
                <a:latin typeface="Arial" pitchFamily="34" charset="0"/>
                <a:cs typeface="Arial" pitchFamily="34" charset="0"/>
              </a:rPr>
              <a:t>say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07" y="1462366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 bwMode="auto">
          <a:xfrm>
            <a:off x="838727" y="3329886"/>
            <a:ext cx="1583928" cy="79233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4871" y="2182446"/>
            <a:ext cx="3429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직선 화살표 연결선 8"/>
          <p:cNvCxnSpPr>
            <a:stCxn id="5" idx="3"/>
          </p:cNvCxnSpPr>
          <p:nvPr/>
        </p:nvCxnSpPr>
        <p:spPr bwMode="auto">
          <a:xfrm flipV="1">
            <a:off x="2422655" y="2974534"/>
            <a:ext cx="782216" cy="75152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59788" y="637698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8C9D214A-EDD6-46CB-B135-BE45C5BB483E}" type="slidenum">
              <a:rPr lang="ko-KR" altLang="en-US" sz="1100" b="1" smtClean="0">
                <a:latin typeface="+mj-lt"/>
                <a:ea typeface="Arial Unicode MS" pitchFamily="50" charset="-127"/>
                <a:cs typeface="Arial Unicode MS" pitchFamily="50" charset="-127"/>
              </a:rPr>
              <a:pPr algn="r">
                <a:defRPr/>
              </a:pPr>
              <a:t>25</a:t>
            </a:fld>
            <a:endParaRPr lang="ko-KR" altLang="en-US" sz="1100" b="1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42844" y="957751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Q : What is the bag shaped icon in the chat view?</a:t>
            </a:r>
          </a:p>
          <a:p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 : The icon in the chat view is the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trunk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icon. 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You can check all images and videos shared in chats through a multimedia sharing folder called the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trunk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altLang="ko-K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14808" y="905"/>
            <a:ext cx="8229600" cy="647700"/>
          </a:xfrm>
        </p:spPr>
        <p:txBody>
          <a:bodyPr/>
          <a:lstStyle/>
          <a:p>
            <a:r>
              <a:rPr lang="ko-KR" altLang="en-US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runk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372" y="1355891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9244" y="1389799"/>
            <a:ext cx="533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직선 화살표 연결선 7"/>
          <p:cNvCxnSpPr/>
          <p:nvPr/>
        </p:nvCxnSpPr>
        <p:spPr bwMode="auto">
          <a:xfrm>
            <a:off x="2050548" y="1618523"/>
            <a:ext cx="792088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타원 8"/>
          <p:cNvSpPr/>
          <p:nvPr/>
        </p:nvSpPr>
        <p:spPr bwMode="auto">
          <a:xfrm>
            <a:off x="1762516" y="1440599"/>
            <a:ext cx="288032" cy="36004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0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59788" y="637698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8C9D214A-EDD6-46CB-B135-BE45C5BB483E}" type="slidenum">
              <a:rPr lang="ko-KR" altLang="en-US" sz="1100" b="1" smtClean="0">
                <a:latin typeface="+mj-lt"/>
                <a:ea typeface="Arial Unicode MS" pitchFamily="50" charset="-127"/>
                <a:cs typeface="Arial Unicode MS" pitchFamily="50" charset="-127"/>
              </a:rPr>
              <a:pPr algn="r">
                <a:defRPr/>
              </a:pPr>
              <a:t>26</a:t>
            </a:fld>
            <a:endParaRPr lang="ko-KR" altLang="en-US" sz="1100" b="1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92867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Q : What is Write a message in the buddy profile?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: You can leave short message on your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buddies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profile page by tapping Write a message.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altLang="ko-KR" sz="1400" b="1" dirty="0" smtClean="0">
                <a:latin typeface="Arial" pitchFamily="34" charset="0"/>
                <a:ea typeface="굴림" charset="-127"/>
                <a:cs typeface="Arial" pitchFamily="34" charset="0"/>
              </a:rPr>
              <a:t>     To leave short message on your </a:t>
            </a:r>
            <a:r>
              <a:rPr lang="en-US" altLang="ko-KR" sz="1400" b="1" dirty="0" smtClean="0">
                <a:latin typeface="Arial" pitchFamily="34" charset="0"/>
                <a:ea typeface="굴림" charset="-127"/>
                <a:cs typeface="Arial" pitchFamily="34" charset="0"/>
              </a:rPr>
              <a:t>buddies </a:t>
            </a:r>
            <a:r>
              <a:rPr lang="en-US" altLang="ko-KR" sz="1400" b="1" dirty="0" smtClean="0">
                <a:latin typeface="Arial" pitchFamily="34" charset="0"/>
                <a:ea typeface="굴림" charset="-127"/>
                <a:cs typeface="Arial" pitchFamily="34" charset="0"/>
              </a:rPr>
              <a:t>profile page follow the steps below:</a:t>
            </a:r>
            <a:endParaRPr lang="en-US" altLang="ko-KR" sz="1400" dirty="0" smtClean="0">
              <a:latin typeface="Arial" pitchFamily="34" charset="0"/>
              <a:ea typeface="HY각헤드라인B" pitchFamily="18" charset="-127"/>
              <a:cs typeface="Arial" pitchFamily="34" charset="0"/>
            </a:endParaRPr>
          </a:p>
          <a:p>
            <a:pPr marL="342900" indent="-342900"/>
            <a:r>
              <a:rPr lang="en-US" altLang="ko-KR" sz="1400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       1. Select </a:t>
            </a:r>
            <a:r>
              <a:rPr lang="en-US" altLang="ko-KR" sz="1400" b="1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Profile picture .</a:t>
            </a:r>
          </a:p>
          <a:p>
            <a:pPr marL="342900" indent="-342900"/>
            <a:r>
              <a:rPr lang="en-US" altLang="ko-KR" sz="1400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       2. Select </a:t>
            </a:r>
            <a:r>
              <a:rPr lang="en-US" altLang="ko-KR" sz="1400" b="1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Write a </a:t>
            </a:r>
            <a:r>
              <a:rPr lang="en-US" altLang="ko-KR" sz="1400" b="1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message.</a:t>
            </a:r>
            <a:endParaRPr lang="en-US" altLang="ko-KR" sz="1400" dirty="0" smtClean="0">
              <a:latin typeface="Arial" pitchFamily="34" charset="0"/>
              <a:ea typeface="HY각헤드라인B" pitchFamily="18" charset="-127"/>
              <a:cs typeface="Arial" pitchFamily="34" charset="0"/>
            </a:endParaRPr>
          </a:p>
          <a:p>
            <a:pPr marL="342900" indent="-342900"/>
            <a:r>
              <a:rPr lang="en-US" altLang="ko-KR" sz="1400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       3. Enter the message</a:t>
            </a:r>
            <a:r>
              <a:rPr lang="en-US" altLang="ko-KR" sz="1400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.</a:t>
            </a:r>
          </a:p>
          <a:p>
            <a:pPr marL="342900" indent="-342900"/>
            <a:r>
              <a:rPr lang="en-US" altLang="ko-KR" sz="1400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       </a:t>
            </a:r>
            <a:r>
              <a:rPr lang="en-US" altLang="ko-KR" sz="1400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4. </a:t>
            </a:r>
            <a:r>
              <a:rPr lang="en-US" altLang="ko-KR" sz="1400" dirty="0" smtClean="0">
                <a:latin typeface="Arial" pitchFamily="34" charset="0"/>
                <a:ea typeface="굴림" charset="-127"/>
                <a:cs typeface="Arial" pitchFamily="34" charset="0"/>
              </a:rPr>
              <a:t>Select </a:t>
            </a:r>
            <a:r>
              <a:rPr lang="en-US" altLang="ko-KR" sz="1400" b="1" dirty="0" smtClean="0">
                <a:latin typeface="Arial" pitchFamily="34" charset="0"/>
                <a:ea typeface="굴림" charset="-127"/>
                <a:cs typeface="Arial" pitchFamily="34" charset="0"/>
              </a:rPr>
              <a:t>Done.</a:t>
            </a:r>
            <a:endParaRPr lang="en-US" altLang="ko-K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223" y="9614"/>
            <a:ext cx="8229600" cy="647700"/>
          </a:xfrm>
        </p:spPr>
        <p:txBody>
          <a:bodyPr/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Buddy</a:t>
            </a:r>
            <a:r>
              <a:rPr lang="en-US" altLang="ko-KR" baseline="0" dirty="0" smtClean="0">
                <a:latin typeface="Arial" pitchFamily="34" charset="0"/>
                <a:cs typeface="Arial" pitchFamily="34" charset="0"/>
              </a:rPr>
              <a:t> profile –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Buddies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say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896" y="3365500"/>
            <a:ext cx="1596621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 bwMode="auto">
          <a:xfrm>
            <a:off x="462744" y="4588768"/>
            <a:ext cx="378248" cy="28421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6" name="사각형 설명선 5"/>
          <p:cNvSpPr/>
          <p:nvPr/>
        </p:nvSpPr>
        <p:spPr bwMode="auto">
          <a:xfrm>
            <a:off x="508312" y="4953868"/>
            <a:ext cx="642937" cy="217487"/>
          </a:xfrm>
          <a:prstGeom prst="wedgeRectCallout">
            <a:avLst>
              <a:gd name="adj1" fmla="val -34854"/>
              <a:gd name="adj2" fmla="val -114146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8435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3520" y="3361184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 bwMode="auto">
          <a:xfrm>
            <a:off x="2259868" y="5341888"/>
            <a:ext cx="1565624" cy="20419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2" name="사각형 설명선 11"/>
          <p:cNvSpPr/>
          <p:nvPr/>
        </p:nvSpPr>
        <p:spPr bwMode="auto">
          <a:xfrm>
            <a:off x="2452528" y="5601940"/>
            <a:ext cx="642937" cy="217487"/>
          </a:xfrm>
          <a:prstGeom prst="wedgeRectCallout">
            <a:avLst>
              <a:gd name="adj1" fmla="val -34854"/>
              <a:gd name="adj2" fmla="val -114146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4004" y="3369692"/>
            <a:ext cx="1596621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1912" y="3356992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직사각형 18"/>
          <p:cNvSpPr/>
          <p:nvPr/>
        </p:nvSpPr>
        <p:spPr bwMode="auto">
          <a:xfrm>
            <a:off x="4072396" y="3643412"/>
            <a:ext cx="1518396" cy="975568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20" name="사각형 설명선 19"/>
          <p:cNvSpPr/>
          <p:nvPr/>
        </p:nvSpPr>
        <p:spPr bwMode="auto">
          <a:xfrm>
            <a:off x="4180720" y="4102473"/>
            <a:ext cx="1368152" cy="216024"/>
          </a:xfrm>
          <a:prstGeom prst="wedgeRectCallout">
            <a:avLst>
              <a:gd name="adj1" fmla="val -34854"/>
              <a:gd name="adj2" fmla="val -114146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3.Write a message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5829312" y="4659412"/>
            <a:ext cx="726680" cy="251668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22" name="사각형 설명선 21"/>
          <p:cNvSpPr/>
          <p:nvPr/>
        </p:nvSpPr>
        <p:spPr bwMode="auto">
          <a:xfrm>
            <a:off x="5908912" y="4953868"/>
            <a:ext cx="642937" cy="217487"/>
          </a:xfrm>
          <a:prstGeom prst="wedgeRectCallout">
            <a:avLst>
              <a:gd name="adj1" fmla="val -34854"/>
              <a:gd name="adj2" fmla="val -114146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4.Select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6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59788" y="637698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8C9D214A-EDD6-46CB-B135-BE45C5BB483E}" type="slidenum">
              <a:rPr lang="ko-KR" altLang="en-US" sz="1100" b="1" smtClean="0">
                <a:latin typeface="+mj-lt"/>
                <a:ea typeface="Arial Unicode MS" pitchFamily="50" charset="-127"/>
                <a:cs typeface="Arial Unicode MS" pitchFamily="50" charset="-127"/>
              </a:rPr>
              <a:pPr algn="r">
                <a:defRPr/>
              </a:pPr>
              <a:t>27</a:t>
            </a:fld>
            <a:endParaRPr lang="ko-KR" altLang="en-US" sz="1100" b="1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42908" y="885183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Q : There are two new message badges in the chat list. Is this an error?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 : It is not an error. 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In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each chat list, the new message badges on the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left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mean your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buddies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left new comments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the trunk. 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The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new message badges on the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right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mean your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buddies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sent new messages to you.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altLang="ko-K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7103" y="28408"/>
            <a:ext cx="8229600" cy="647700"/>
          </a:xfrm>
        </p:spPr>
        <p:txBody>
          <a:bodyPr/>
          <a:lstStyle/>
          <a:p>
            <a:r>
              <a:rPr lang="en-US" altLang="ko-KR" b="1" kern="1200" dirty="0" smtClean="0">
                <a:latin typeface="Arial"/>
                <a:ea typeface="굴림"/>
                <a:cs typeface="Arial"/>
              </a:rPr>
              <a:t>Chat list – two</a:t>
            </a:r>
            <a:r>
              <a:rPr lang="en-US" altLang="ko-KR" b="1" kern="1200" baseline="0" dirty="0" smtClean="0">
                <a:latin typeface="Arial"/>
                <a:ea typeface="굴림"/>
                <a:cs typeface="Arial"/>
              </a:rPr>
              <a:t> new message badges</a:t>
            </a:r>
            <a:endParaRPr lang="ko-KR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468" y="1461247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1105" y="1736579"/>
            <a:ext cx="6762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 bwMode="auto">
          <a:xfrm>
            <a:off x="2022260" y="1919439"/>
            <a:ext cx="317748" cy="190748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cxnSp>
        <p:nvCxnSpPr>
          <p:cNvPr id="11" name="직선 화살표 연결선 10"/>
          <p:cNvCxnSpPr>
            <a:stCxn id="7" idx="3"/>
          </p:cNvCxnSpPr>
          <p:nvPr/>
        </p:nvCxnSpPr>
        <p:spPr bwMode="auto">
          <a:xfrm flipV="1">
            <a:off x="2340008" y="1965303"/>
            <a:ext cx="502692" cy="4951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59788" y="637698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8C9D214A-EDD6-46CB-B135-BE45C5BB483E}" type="slidenum">
              <a:rPr lang="ko-KR" altLang="en-US" sz="1100" b="1" smtClean="0">
                <a:latin typeface="+mj-lt"/>
                <a:ea typeface="Arial Unicode MS" pitchFamily="50" charset="-127"/>
                <a:cs typeface="Arial Unicode MS" pitchFamily="50" charset="-127"/>
              </a:rPr>
              <a:pPr algn="r">
                <a:defRPr/>
              </a:pPr>
              <a:t>28</a:t>
            </a:fld>
            <a:endParaRPr lang="ko-KR" altLang="en-US" sz="1100" b="1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214950"/>
            <a:ext cx="1214446" cy="73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Elbow Connector 11"/>
          <p:cNvCxnSpPr/>
          <p:nvPr/>
        </p:nvCxnSpPr>
        <p:spPr bwMode="auto">
          <a:xfrm rot="10800000" flipV="1">
            <a:off x="3714744" y="5214950"/>
            <a:ext cx="714380" cy="35719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Elbow Connector 13"/>
          <p:cNvCxnSpPr/>
          <p:nvPr/>
        </p:nvCxnSpPr>
        <p:spPr bwMode="auto">
          <a:xfrm rot="5400000" flipH="1" flipV="1">
            <a:off x="2893207" y="5893611"/>
            <a:ext cx="357190" cy="158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764704"/>
            <a:ext cx="92525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Q : What is the animation message option in the insert menu?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 : You can create special, animated messages for your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buddies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with handwritten messages, text, photos, 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 background images, and music.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altLang="ko-KR" sz="1400" b="1" dirty="0" smtClean="0">
                <a:latin typeface="Arial" pitchFamily="34" charset="0"/>
                <a:ea typeface="굴림" charset="-127"/>
                <a:cs typeface="Arial" pitchFamily="34" charset="0"/>
              </a:rPr>
              <a:t>      To use Animation message on your device follow the steps below:</a:t>
            </a:r>
            <a:endParaRPr lang="en-US" altLang="ko-KR" sz="1400" dirty="0" smtClean="0">
              <a:latin typeface="Arial" pitchFamily="34" charset="0"/>
              <a:ea typeface="HY각헤드라인B" pitchFamily="18" charset="-127"/>
              <a:cs typeface="Arial" pitchFamily="34" charset="0"/>
            </a:endParaRPr>
          </a:p>
          <a:p>
            <a:pPr marL="342900" indent="-342900"/>
            <a:r>
              <a:rPr lang="en-US" altLang="ko-KR" sz="1400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        1. From the chat window, Select</a:t>
            </a:r>
            <a:r>
              <a:rPr lang="en-US" altLang="ko-KR" sz="1400" b="1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 Insert Icon.</a:t>
            </a:r>
          </a:p>
          <a:p>
            <a:pPr marL="342900" indent="-342900"/>
            <a:r>
              <a:rPr lang="en-US" altLang="ko-KR" sz="1400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        2. Select </a:t>
            </a:r>
            <a:r>
              <a:rPr lang="en-US" altLang="ko-KR" sz="1400" b="1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Animation message.</a:t>
            </a:r>
            <a:endParaRPr lang="en-US" altLang="ko-KR" sz="1400" dirty="0" smtClean="0">
              <a:latin typeface="Arial" pitchFamily="34" charset="0"/>
              <a:ea typeface="HY각헤드라인B" pitchFamily="18" charset="-127"/>
              <a:cs typeface="Arial" pitchFamily="34" charset="0"/>
            </a:endParaRPr>
          </a:p>
          <a:p>
            <a:pPr marL="342900" indent="-342900"/>
            <a:r>
              <a:rPr lang="en-US" altLang="ko-KR" sz="1400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        3. Write a message</a:t>
            </a:r>
            <a:r>
              <a:rPr lang="en-US" altLang="ko-KR" sz="1400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.</a:t>
            </a:r>
          </a:p>
          <a:p>
            <a:pPr marL="342900" indent="-342900"/>
            <a:r>
              <a:rPr lang="en-US" altLang="ko-KR" sz="1400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        </a:t>
            </a:r>
            <a:r>
              <a:rPr lang="en-US" altLang="ko-KR" sz="1400" dirty="0" smtClean="0">
                <a:latin typeface="Arial" pitchFamily="34" charset="0"/>
                <a:ea typeface="HY각헤드라인B" pitchFamily="18" charset="-127"/>
                <a:cs typeface="Arial" pitchFamily="34" charset="0"/>
              </a:rPr>
              <a:t>4. </a:t>
            </a:r>
            <a:r>
              <a:rPr lang="en-US" altLang="ko-KR" sz="1400" dirty="0" smtClean="0">
                <a:latin typeface="Arial" pitchFamily="34" charset="0"/>
                <a:ea typeface="굴림" charset="-127"/>
                <a:cs typeface="Arial" pitchFamily="34" charset="0"/>
              </a:rPr>
              <a:t>Select </a:t>
            </a:r>
            <a:r>
              <a:rPr lang="en-US" altLang="ko-KR" sz="1400" b="1" dirty="0" smtClean="0">
                <a:latin typeface="Arial" pitchFamily="34" charset="0"/>
                <a:ea typeface="굴림" charset="-127"/>
                <a:cs typeface="Arial" pitchFamily="34" charset="0"/>
              </a:rPr>
              <a:t>Play button.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5. Select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Send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ko-K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223" y="905"/>
            <a:ext cx="8229600" cy="647700"/>
          </a:xfrm>
        </p:spPr>
        <p:txBody>
          <a:bodyPr/>
          <a:lstStyle/>
          <a:p>
            <a:r>
              <a:rPr kumimoji="1" lang="en-US" altLang="ko-KR" sz="3200" b="1" dirty="0" smtClean="0">
                <a:latin typeface="Arial" pitchFamily="34" charset="0"/>
                <a:cs typeface="Arial" pitchFamily="34" charset="0"/>
              </a:rPr>
              <a:t>Animation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message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89040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789040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789040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789040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76988" y="3789040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 bwMode="auto">
          <a:xfrm>
            <a:off x="244052" y="6165304"/>
            <a:ext cx="223492" cy="28803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0" name="사각형 설명선 9"/>
          <p:cNvSpPr/>
          <p:nvPr/>
        </p:nvSpPr>
        <p:spPr bwMode="auto">
          <a:xfrm>
            <a:off x="251520" y="5805264"/>
            <a:ext cx="642937" cy="217487"/>
          </a:xfrm>
          <a:prstGeom prst="wedgeRectCallout">
            <a:avLst>
              <a:gd name="adj1" fmla="val -28928"/>
              <a:gd name="adj2" fmla="val 96074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3023392" y="4614540"/>
            <a:ext cx="443708" cy="44043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2" name="사각형 설명선 11"/>
          <p:cNvSpPr/>
          <p:nvPr/>
        </p:nvSpPr>
        <p:spPr bwMode="auto">
          <a:xfrm>
            <a:off x="2771800" y="5157192"/>
            <a:ext cx="642937" cy="217487"/>
          </a:xfrm>
          <a:prstGeom prst="wedgeRectCallout">
            <a:avLst>
              <a:gd name="adj1" fmla="val 22430"/>
              <a:gd name="adj2" fmla="val -114146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3726704" y="4334520"/>
            <a:ext cx="1569196" cy="159675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4" name="사각형 설명선 13"/>
          <p:cNvSpPr/>
          <p:nvPr/>
        </p:nvSpPr>
        <p:spPr bwMode="auto">
          <a:xfrm>
            <a:off x="3851920" y="5157193"/>
            <a:ext cx="1296144" cy="216024"/>
          </a:xfrm>
          <a:prstGeom prst="wedgeRectCallout">
            <a:avLst>
              <a:gd name="adj1" fmla="val 22430"/>
              <a:gd name="adj2" fmla="val -114146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3. Write a message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6376812" y="6192912"/>
            <a:ext cx="379588" cy="23366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6" name="사각형 설명선 15"/>
          <p:cNvSpPr/>
          <p:nvPr/>
        </p:nvSpPr>
        <p:spPr bwMode="auto">
          <a:xfrm>
            <a:off x="6372200" y="5805264"/>
            <a:ext cx="642937" cy="217487"/>
          </a:xfrm>
          <a:prstGeom prst="wedgeRectCallout">
            <a:avLst>
              <a:gd name="adj1" fmla="val -17076"/>
              <a:gd name="adj2" fmla="val 13695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4.Select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7179864" y="6212632"/>
            <a:ext cx="783036" cy="22664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8" name="사각형 설명선 17"/>
          <p:cNvSpPr/>
          <p:nvPr/>
        </p:nvSpPr>
        <p:spPr bwMode="auto">
          <a:xfrm>
            <a:off x="7236296" y="5877272"/>
            <a:ext cx="642937" cy="217487"/>
          </a:xfrm>
          <a:prstGeom prst="wedgeRectCallout">
            <a:avLst>
              <a:gd name="adj1" fmla="val -17076"/>
              <a:gd name="adj2" fmla="val 13695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5.Select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9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59788" y="637698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8C9D214A-EDD6-46CB-B135-BE45C5BB483E}" type="slidenum">
              <a:rPr lang="ko-KR" altLang="en-US" sz="1100" b="1" smtClean="0">
                <a:latin typeface="+mj-lt"/>
                <a:ea typeface="Arial Unicode MS" pitchFamily="50" charset="-127"/>
                <a:cs typeface="Arial Unicode MS" pitchFamily="50" charset="-127"/>
              </a:rPr>
              <a:pPr algn="r">
                <a:defRPr/>
              </a:pPr>
              <a:t>29</a:t>
            </a:fld>
            <a:endParaRPr lang="ko-KR" altLang="en-US" sz="1100" b="1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ko-KR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Notice</a:t>
            </a:r>
            <a:endParaRPr lang="ko-KR" altLang="en-US" dirty="0" smtClean="0"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4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988D26C-C47F-4070-90C4-3A8B9D709A2D}" type="slidenum">
              <a:rPr lang="ko-KR" altLang="en-US" b="1" smtClean="0"/>
              <a:pPr>
                <a:defRPr/>
              </a:pPr>
              <a:t>3</a:t>
            </a:fld>
            <a:endParaRPr lang="ko-KR" altLang="en-US" b="1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388" y="908050"/>
            <a:ext cx="8785225" cy="1582738"/>
          </a:xfrm>
          <a:prstGeom prst="rect">
            <a:avLst/>
          </a:prstGeom>
          <a:noFill/>
          <a:ln w="9525" algn="ctr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1000" b="1" dirty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Notice: 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1000" dirty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All functionality, features, specifications and other product  information provided in this document including, 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1000" dirty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but not limited to, the benefits, design, pricing, components, performance, availability, and capabilities of 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1000" dirty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the product are subject to change  without notice or obligation. Samsung reserves the right to make changes 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1000" dirty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to this document and the product described herein, at anytime, without obligation on Samsung to provide notification of such change.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28903" y="785794"/>
            <a:ext cx="9015097" cy="5857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altLang="ko-KR" sz="1400" b="1" dirty="0">
                <a:latin typeface="Arial" pitchFamily="34" charset="0"/>
                <a:cs typeface="Arial" pitchFamily="34" charset="0"/>
              </a:rPr>
              <a:t>ChatON v1.6.3 update includes following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atinLnBrk="0"/>
            <a:endParaRPr lang="en-US" altLang="ko-KR" sz="1400" dirty="0">
              <a:latin typeface="Arial" pitchFamily="34" charset="0"/>
              <a:cs typeface="Arial" pitchFamily="34" charset="0"/>
            </a:endParaRPr>
          </a:p>
          <a:p>
            <a:pPr latinLnBrk="0"/>
            <a:r>
              <a:rPr lang="en-US" altLang="ko-KR" sz="1400" b="1" dirty="0">
                <a:latin typeface="Arial" pitchFamily="34" charset="0"/>
                <a:cs typeface="Arial" pitchFamily="34" charset="0"/>
              </a:rPr>
              <a:t> - ACS feature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added</a:t>
            </a:r>
          </a:p>
          <a:p>
            <a:pPr latinLnBrk="0"/>
            <a:endParaRPr lang="en-US" altLang="ko-KR" sz="1400" dirty="0">
              <a:latin typeface="Arial" pitchFamily="34" charset="0"/>
              <a:cs typeface="Arial" pitchFamily="34" charset="0"/>
            </a:endParaRPr>
          </a:p>
          <a:p>
            <a:pPr latinLnBrk="0"/>
            <a:r>
              <a:rPr lang="en-US" altLang="ko-KR" sz="1400" dirty="0">
                <a:latin typeface="Arial" pitchFamily="34" charset="0"/>
                <a:cs typeface="Arial" pitchFamily="34" charset="0"/>
              </a:rPr>
              <a:t>   (Automatic Calling System: if SMS verification failed, then get the verification code by  call)</a:t>
            </a:r>
          </a:p>
          <a:p>
            <a:pPr latinLnBrk="0"/>
            <a:r>
              <a:rPr lang="en-US" altLang="ko-KR" sz="1400" dirty="0">
                <a:latin typeface="Arial" pitchFamily="34" charset="0"/>
                <a:cs typeface="Arial" pitchFamily="34" charset="0"/>
              </a:rPr>
              <a:t>   : ACS is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supports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36 languages such as English, Arabic, Bangladesh, Cambodian, Czech, Chinese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, Danish,</a:t>
            </a:r>
          </a:p>
          <a:p>
            <a:pPr latinLnBrk="0"/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Dutch,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Filipino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,  French, German, Greek, Hebrew, Hindi, Indonesian, Italian, Japanese, Korean, Malay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atinLnBrk="0"/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Mongolian, Myanmar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, Nepali, Norwegian, Persian, Polish, Portuguese, Romanian, Russian, Spanish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atinLnBrk="0"/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Sri Lankan,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Swedish, Thai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, Turkish, Urdu, Uzbek, and Vietnamese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atinLnBrk="0"/>
            <a:endParaRPr lang="en-US" altLang="ko-KR" sz="1400" dirty="0">
              <a:latin typeface="Arial" pitchFamily="34" charset="0"/>
              <a:cs typeface="Arial" pitchFamily="34" charset="0"/>
            </a:endParaRPr>
          </a:p>
          <a:p>
            <a:pPr latinLnBrk="0">
              <a:buFontTx/>
              <a:buChar char="-"/>
            </a:pP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Notice </a:t>
            </a:r>
            <a:r>
              <a:rPr lang="en-US" altLang="ko-KR" sz="1400" b="1" dirty="0">
                <a:latin typeface="Arial" pitchFamily="34" charset="0"/>
                <a:cs typeface="Arial" pitchFamily="34" charset="0"/>
              </a:rPr>
              <a:t>Feature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added</a:t>
            </a:r>
          </a:p>
          <a:p>
            <a:pPr latinLnBrk="0">
              <a:buFontTx/>
              <a:buChar char="-"/>
            </a:pPr>
            <a:endParaRPr lang="en-US" altLang="ko-KR" sz="1400" dirty="0">
              <a:latin typeface="Arial" pitchFamily="34" charset="0"/>
              <a:cs typeface="Arial" pitchFamily="34" charset="0"/>
            </a:endParaRPr>
          </a:p>
          <a:p>
            <a:pPr latinLnBrk="0">
              <a:buFontTx/>
              <a:buChar char="-"/>
            </a:pP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Contact </a:t>
            </a:r>
            <a:r>
              <a:rPr lang="en-US" altLang="ko-KR" sz="1400" b="1" dirty="0">
                <a:latin typeface="Arial" pitchFamily="34" charset="0"/>
                <a:cs typeface="Arial" pitchFamily="34" charset="0"/>
              </a:rPr>
              <a:t>us feature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added</a:t>
            </a:r>
          </a:p>
          <a:p>
            <a:pPr latinLnBrk="0">
              <a:buFontTx/>
              <a:buChar char="-"/>
            </a:pPr>
            <a:endParaRPr lang="en-US" altLang="ko-KR" sz="1400" dirty="0">
              <a:latin typeface="Arial" pitchFamily="34" charset="0"/>
              <a:cs typeface="Arial" pitchFamily="34" charset="0"/>
            </a:endParaRPr>
          </a:p>
          <a:p>
            <a:pPr latinLnBrk="0">
              <a:buFontTx/>
              <a:buChar char="-"/>
            </a:pP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Maximum </a:t>
            </a:r>
            <a:r>
              <a:rPr lang="en-US" altLang="ko-KR" sz="1400" b="1" dirty="0">
                <a:latin typeface="Arial" pitchFamily="34" charset="0"/>
                <a:cs typeface="Arial" pitchFamily="34" charset="0"/>
              </a:rPr>
              <a:t>number of Participants for Broadcast and </a:t>
            </a:r>
            <a:r>
              <a:rPr lang="en-US" altLang="ko-KR" sz="1400" b="1" dirty="0">
                <a:latin typeface="Arial" pitchFamily="34" charset="0"/>
                <a:cs typeface="Arial" pitchFamily="34" charset="0"/>
              </a:rPr>
              <a:t>GroupChat</a:t>
            </a:r>
            <a:r>
              <a:rPr lang="en-US" altLang="ko-KR" sz="1400" b="1" dirty="0">
                <a:latin typeface="Arial" pitchFamily="34" charset="0"/>
                <a:cs typeface="Arial" pitchFamily="34" charset="0"/>
              </a:rPr>
              <a:t> improved (MAX : 200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atinLnBrk="0">
              <a:buFontTx/>
              <a:buChar char="-"/>
            </a:pPr>
            <a:endParaRPr lang="en-US" altLang="ko-KR" sz="1400" dirty="0">
              <a:latin typeface="Arial" pitchFamily="34" charset="0"/>
              <a:cs typeface="Arial" pitchFamily="34" charset="0"/>
            </a:endParaRPr>
          </a:p>
          <a:p>
            <a:pPr latinLnBrk="0">
              <a:buFontTx/>
              <a:buChar char="-"/>
            </a:pP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Supported </a:t>
            </a:r>
            <a:r>
              <a:rPr lang="en-US" altLang="ko-KR" sz="1400" b="1" dirty="0">
                <a:latin typeface="Arial" pitchFamily="34" charset="0"/>
                <a:cs typeface="Arial" pitchFamily="34" charset="0"/>
              </a:rPr>
              <a:t>languages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changed</a:t>
            </a:r>
          </a:p>
          <a:p>
            <a:pPr latinLnBrk="0">
              <a:buFontTx/>
              <a:buChar char="-"/>
            </a:pPr>
            <a:endParaRPr lang="en-US" altLang="ko-KR" sz="1400" dirty="0">
              <a:latin typeface="Arial" pitchFamily="34" charset="0"/>
              <a:cs typeface="Arial" pitchFamily="34" charset="0"/>
            </a:endParaRPr>
          </a:p>
          <a:p>
            <a:pPr latinLnBrk="0"/>
            <a:r>
              <a:rPr lang="en-US" altLang="ko-KR" sz="1400" dirty="0">
                <a:latin typeface="Arial" pitchFamily="34" charset="0"/>
                <a:cs typeface="Arial" pitchFamily="34" charset="0"/>
              </a:rPr>
              <a:t>   : Added - Punjabi/Gujarati ,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Deleted-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Nepali/Singala 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pPr latinLnBrk="0"/>
            <a:endParaRPr lang="en-US" altLang="ko-KR" sz="1400" dirty="0">
              <a:latin typeface="Arial" pitchFamily="34" charset="0"/>
              <a:cs typeface="Arial" pitchFamily="34" charset="0"/>
            </a:endParaRPr>
          </a:p>
          <a:p>
            <a:pPr latinLnBrk="0">
              <a:buFontTx/>
              <a:buChar char="-"/>
            </a:pP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Speed </a:t>
            </a:r>
            <a:r>
              <a:rPr lang="en-US" altLang="ko-KR" sz="1400" b="1" dirty="0">
                <a:latin typeface="Arial" pitchFamily="34" charset="0"/>
                <a:cs typeface="Arial" pitchFamily="34" charset="0"/>
              </a:rPr>
              <a:t>and Performances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improved</a:t>
            </a:r>
          </a:p>
          <a:p>
            <a:pPr latinLnBrk="0">
              <a:buFontTx/>
              <a:buChar char="-"/>
            </a:pPr>
            <a:endParaRPr lang="en-US" altLang="ko-KR" sz="1400" dirty="0">
              <a:latin typeface="Arial" pitchFamily="34" charset="0"/>
              <a:cs typeface="Arial" pitchFamily="34" charset="0"/>
            </a:endParaRPr>
          </a:p>
          <a:p>
            <a:pPr latinLnBrk="0"/>
            <a:r>
              <a:rPr lang="en-US" altLang="ko-KR" sz="1400" dirty="0">
                <a:latin typeface="Arial" pitchFamily="34" charset="0"/>
                <a:cs typeface="Arial" pitchFamily="34" charset="0"/>
              </a:rPr>
              <a:t>   : Scrolling speed in trunk and Chat Room improved</a:t>
            </a:r>
          </a:p>
          <a:p>
            <a:pPr latinLnBrk="0"/>
            <a:r>
              <a:rPr lang="en-US" altLang="ko-KR" sz="1400" dirty="0">
                <a:latin typeface="Arial" pitchFamily="34" charset="0"/>
                <a:cs typeface="Arial" pitchFamily="34" charset="0"/>
              </a:rPr>
              <a:t>   : Uploading speed of Profile image improved 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pPr latinLnBrk="0"/>
            <a:endParaRPr lang="en-US" altLang="ko-KR" sz="1400" dirty="0">
              <a:latin typeface="Arial" pitchFamily="34" charset="0"/>
              <a:cs typeface="Arial" pitchFamily="34" charset="0"/>
            </a:endParaRPr>
          </a:p>
          <a:p>
            <a:pPr latinLnBrk="0"/>
            <a:r>
              <a:rPr lang="en-US" altLang="ko-KR" sz="1400" b="1" dirty="0">
                <a:latin typeface="Arial" pitchFamily="34" charset="0"/>
                <a:cs typeface="Arial" pitchFamily="34" charset="0"/>
              </a:rPr>
              <a:t>- UX enhancements and improvements made</a:t>
            </a:r>
            <a:endParaRPr lang="en-US" altLang="ko-KR" sz="1400" dirty="0">
              <a:latin typeface="Arial" pitchFamily="34" charset="0"/>
              <a:cs typeface="Arial" pitchFamily="34" charset="0"/>
            </a:endParaRPr>
          </a:p>
          <a:p>
            <a:pPr latinLnBrk="0"/>
            <a:r>
              <a:rPr lang="en-US" altLang="ko-KR" sz="1400" b="1" dirty="0">
                <a:latin typeface="Arial" pitchFamily="34" charset="0"/>
                <a:cs typeface="Arial" pitchFamily="34" charset="0"/>
              </a:rPr>
              <a:t>- Minor bug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fixed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188" y="20700"/>
            <a:ext cx="8229600" cy="647700"/>
          </a:xfrm>
        </p:spPr>
        <p:txBody>
          <a:bodyPr/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Update History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59788" y="637698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8C9D214A-EDD6-46CB-B135-BE45C5BB483E}" type="slidenum">
              <a:rPr lang="ko-KR" altLang="en-US" sz="1100" b="1" smtClean="0">
                <a:latin typeface="+mj-lt"/>
                <a:ea typeface="Arial Unicode MS" pitchFamily="50" charset="-127"/>
                <a:cs typeface="Arial Unicode MS" pitchFamily="50" charset="-127"/>
              </a:rPr>
              <a:pPr algn="r">
                <a:defRPr/>
              </a:pPr>
              <a:t>30</a:t>
            </a:fld>
            <a:endParaRPr lang="ko-KR" altLang="en-US" sz="1100" b="1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649536" y="2538114"/>
          <a:ext cx="7488832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3744416"/>
              </a:tblGrid>
              <a:tr h="212423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12423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406" y="785794"/>
            <a:ext cx="894962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Q : What is ChatON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 : ChatON is a smart messaging application that enables you to have better relationships with your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buddies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or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groups </a:t>
            </a:r>
            <a:r>
              <a:rPr lang="en-US" altLang="ko-KR" sz="1400" b="1" u="sng" dirty="0" smtClean="0">
                <a:latin typeface="Arial" pitchFamily="34" charset="0"/>
                <a:cs typeface="Arial" pitchFamily="34" charset="0"/>
              </a:rPr>
              <a:t>regardless of their device platform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The phone number based feature allows you to get your friends easily from your contacts without separate 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buddy registration.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-8486" y="-9966"/>
            <a:ext cx="8229600" cy="647700"/>
          </a:xfrm>
        </p:spPr>
        <p:txBody>
          <a:bodyPr/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What</a:t>
            </a:r>
            <a:r>
              <a:rPr lang="en-US" altLang="ko-KR" baseline="0" dirty="0" smtClean="0">
                <a:latin typeface="Arial" pitchFamily="34" charset="0"/>
                <a:cs typeface="Arial" pitchFamily="34" charset="0"/>
              </a:rPr>
              <a:t> is ChatON?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168" y="4778746"/>
            <a:ext cx="3286800" cy="19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516" y="4787254"/>
            <a:ext cx="3286800" cy="19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635522"/>
            <a:ext cx="3286800" cy="19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4068" y="2610122"/>
            <a:ext cx="3286310" cy="19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제목 없음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3736850"/>
            <a:ext cx="1656184" cy="1607473"/>
          </a:xfrm>
          <a:prstGeom prst="rect">
            <a:avLst/>
          </a:prstGeom>
        </p:spPr>
      </p:pic>
      <p:sp>
        <p:nvSpPr>
          <p:cNvPr id="16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59788" y="637698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8C9D214A-EDD6-46CB-B135-BE45C5BB483E}" type="slidenum">
              <a:rPr lang="ko-KR" altLang="en-US" sz="1100" b="1" smtClean="0">
                <a:latin typeface="+mj-lt"/>
                <a:ea typeface="Arial Unicode MS" pitchFamily="50" charset="-127"/>
                <a:cs typeface="Arial Unicode MS" pitchFamily="50" charset="-127"/>
              </a:rPr>
              <a:pPr algn="r">
                <a:defRPr/>
              </a:pPr>
              <a:t>4</a:t>
            </a:fld>
            <a:endParaRPr lang="ko-KR" altLang="en-US" sz="1100" b="1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857232"/>
            <a:ext cx="601613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Q : Where can I download ChatOn?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 :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If ChatON! Is not already installed on your device you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can download it 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altLang="ko-KR" sz="1400" u="sng" dirty="0" smtClean="0">
                <a:latin typeface="Arial" pitchFamily="34" charset="0"/>
                <a:cs typeface="Arial" pitchFamily="34" charset="0"/>
              </a:rPr>
              <a:t>Samsung Apps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altLang="ko-KR" sz="1400" u="sng" dirty="0" smtClean="0">
                <a:latin typeface="Arial" pitchFamily="34" charset="0"/>
                <a:cs typeface="Arial" pitchFamily="34" charset="0"/>
              </a:rPr>
              <a:t>Android Play Store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11113" y="6350"/>
            <a:ext cx="8229600" cy="647700"/>
          </a:xfrm>
        </p:spPr>
        <p:txBody>
          <a:bodyPr/>
          <a:lstStyle/>
          <a:p>
            <a:r>
              <a:rPr lang="en-US" altLang="ko-KR" dirty="0" smtClean="0"/>
              <a:t>Install</a:t>
            </a:r>
            <a:endParaRPr lang="ko-KR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071678"/>
            <a:ext cx="1294466" cy="534839"/>
          </a:xfrm>
          <a:prstGeom prst="rect">
            <a:avLst/>
          </a:prstGeom>
          <a:noFill/>
          <a:ln w="9525">
            <a:solidFill>
              <a:schemeClr val="accent5">
                <a:lumMod val="90000"/>
              </a:schemeClr>
            </a:solidFill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000108"/>
            <a:ext cx="1000132" cy="855962"/>
          </a:xfrm>
          <a:prstGeom prst="rect">
            <a:avLst/>
          </a:prstGeom>
          <a:noFill/>
          <a:ln w="9525">
            <a:solidFill>
              <a:schemeClr val="accent5">
                <a:lumMod val="90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2643182"/>
            <a:ext cx="3065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You can also visit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https://web.samsungchaton.com/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357562"/>
            <a:ext cx="5803063" cy="303884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8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59788" y="637698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8C9D214A-EDD6-46CB-B135-BE45C5BB483E}" type="slidenum">
              <a:rPr lang="ko-KR" altLang="en-US" sz="1100" b="1" smtClean="0">
                <a:latin typeface="+mj-lt"/>
                <a:ea typeface="Arial Unicode MS" pitchFamily="50" charset="-127"/>
                <a:cs typeface="Arial Unicode MS" pitchFamily="50" charset="-127"/>
              </a:rPr>
              <a:pPr algn="r">
                <a:defRPr/>
              </a:pPr>
              <a:t>5</a:t>
            </a:fld>
            <a:endParaRPr lang="ko-KR" altLang="en-US" sz="1100" b="1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0" y="736240"/>
            <a:ext cx="91431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latin typeface="Arial" pitchFamily="34" charset="0"/>
                <a:cs typeface="Arial" pitchFamily="34" charset="0"/>
              </a:rPr>
              <a:t>Q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: How do I start ChatON?</a:t>
            </a:r>
          </a:p>
          <a:p>
            <a:endParaRPr lang="en-US" altLang="ko-KR" sz="1400" dirty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 : When you start ChatON for the very first time, you will be asked your name and phone number for registration.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Enter your name and phone number in international format.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To set up ChatON  follow the steps below: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  1. From the Menu screen, Select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ChatON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  2. Select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Accept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  3. Register your phone number, Select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Done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. (You will receive a 4-digit verification code via SMS)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  4. Enter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Verification code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  5. Enter your name, select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Done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223" y="18323"/>
            <a:ext cx="8229600" cy="647700"/>
          </a:xfrm>
        </p:spPr>
        <p:txBody>
          <a:bodyPr/>
          <a:lstStyle/>
          <a:p>
            <a:r>
              <a:rPr lang="ko-KR" altLang="en-US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tart ChatON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304" y="3717032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7496" y="3717032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5688" y="3717032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3880" y="3717032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22072" y="3717032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 bwMode="auto">
          <a:xfrm>
            <a:off x="355476" y="3877444"/>
            <a:ext cx="406524" cy="380828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1" name="사각형 설명선 10"/>
          <p:cNvSpPr/>
          <p:nvPr/>
        </p:nvSpPr>
        <p:spPr bwMode="auto">
          <a:xfrm>
            <a:off x="395536" y="4364808"/>
            <a:ext cx="642937" cy="217487"/>
          </a:xfrm>
          <a:prstGeom prst="wedgeRectCallout">
            <a:avLst>
              <a:gd name="adj1" fmla="val -26953"/>
              <a:gd name="adj2" fmla="val -9662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2275284" y="6103516"/>
            <a:ext cx="1115616" cy="25025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3" name="사각형 설명선 12"/>
          <p:cNvSpPr/>
          <p:nvPr/>
        </p:nvSpPr>
        <p:spPr bwMode="auto">
          <a:xfrm>
            <a:off x="2267744" y="5804968"/>
            <a:ext cx="642937" cy="217487"/>
          </a:xfrm>
          <a:prstGeom prst="wedgeRectCallout">
            <a:avLst>
              <a:gd name="adj1" fmla="val -17076"/>
              <a:gd name="adj2" fmla="val 10191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3880544" y="4477916"/>
            <a:ext cx="1364556" cy="23755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4011364" y="5027216"/>
            <a:ext cx="1068636" cy="22165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7" name="사각형 설명선 16"/>
          <p:cNvSpPr/>
          <p:nvPr/>
        </p:nvSpPr>
        <p:spPr bwMode="auto">
          <a:xfrm>
            <a:off x="4067944" y="5347520"/>
            <a:ext cx="786953" cy="216024"/>
          </a:xfrm>
          <a:prstGeom prst="wedgeRectCallout">
            <a:avLst>
              <a:gd name="adj1" fmla="val -18690"/>
              <a:gd name="adj2" fmla="val -1273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3-2</a:t>
            </a: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8" name="사각형 설명선 17"/>
          <p:cNvSpPr/>
          <p:nvPr/>
        </p:nvSpPr>
        <p:spPr bwMode="auto">
          <a:xfrm>
            <a:off x="3779912" y="4076776"/>
            <a:ext cx="1584176" cy="288032"/>
          </a:xfrm>
          <a:prstGeom prst="wedgeRectCallout">
            <a:avLst>
              <a:gd name="adj1" fmla="val -20304"/>
              <a:gd name="adj2" fmla="val 96034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3-1</a:t>
            </a: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.Enter your Phone number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5580112" y="4292800"/>
            <a:ext cx="1512168" cy="14401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22" name="사각형 설명선 21"/>
          <p:cNvSpPr/>
          <p:nvPr/>
        </p:nvSpPr>
        <p:spPr bwMode="auto">
          <a:xfrm>
            <a:off x="5508104" y="3932760"/>
            <a:ext cx="1584176" cy="288032"/>
          </a:xfrm>
          <a:prstGeom prst="wedgeRectCallout">
            <a:avLst>
              <a:gd name="adj1" fmla="val -20304"/>
              <a:gd name="adj2" fmla="val 96034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4-1.Enter Verification code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5762228" y="6105700"/>
            <a:ext cx="1068636" cy="22165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24" name="사각형 설명선 23"/>
          <p:cNvSpPr/>
          <p:nvPr/>
        </p:nvSpPr>
        <p:spPr bwMode="auto">
          <a:xfrm>
            <a:off x="5868144" y="5804968"/>
            <a:ext cx="786953" cy="216024"/>
          </a:xfrm>
          <a:prstGeom prst="wedgeRectCallout">
            <a:avLst>
              <a:gd name="adj1" fmla="val -21918"/>
              <a:gd name="adj2" fmla="val 113671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4-2</a:t>
            </a: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7354912" y="4148784"/>
            <a:ext cx="1393552" cy="223788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26" name="사각형 설명선 25"/>
          <p:cNvSpPr/>
          <p:nvPr/>
        </p:nvSpPr>
        <p:spPr bwMode="auto">
          <a:xfrm>
            <a:off x="7236296" y="3860752"/>
            <a:ext cx="1512168" cy="216024"/>
          </a:xfrm>
          <a:prstGeom prst="wedgeRectCallout">
            <a:avLst>
              <a:gd name="adj1" fmla="val -20304"/>
              <a:gd name="adj2" fmla="val 96034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5-1</a:t>
            </a: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.Enter your name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7524328" y="5004372"/>
            <a:ext cx="1068636" cy="22165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28" name="사각형 설명선 27"/>
          <p:cNvSpPr/>
          <p:nvPr/>
        </p:nvSpPr>
        <p:spPr bwMode="auto">
          <a:xfrm>
            <a:off x="7596336" y="4724848"/>
            <a:ext cx="786953" cy="216024"/>
          </a:xfrm>
          <a:prstGeom prst="wedgeRectCallout">
            <a:avLst>
              <a:gd name="adj1" fmla="val -21918"/>
              <a:gd name="adj2" fmla="val 113671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5-2</a:t>
            </a: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9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59788" y="637698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8C9D214A-EDD6-46CB-B135-BE45C5BB483E}" type="slidenum">
              <a:rPr lang="ko-KR" altLang="en-US" sz="1100" b="1" smtClean="0">
                <a:latin typeface="+mj-lt"/>
                <a:ea typeface="Arial Unicode MS" pitchFamily="50" charset="-127"/>
                <a:cs typeface="Arial Unicode MS" pitchFamily="50" charset="-127"/>
              </a:rPr>
              <a:pPr algn="r">
                <a:defRPr/>
              </a:pPr>
              <a:t>6</a:t>
            </a:fld>
            <a:endParaRPr lang="ko-KR" altLang="en-US" sz="1100" b="1" dirty="0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8" cstate="print"/>
          <a:srcRect t="37542" b="51731"/>
          <a:stretch>
            <a:fillRect/>
          </a:stretch>
        </p:blipFill>
        <p:spPr bwMode="auto">
          <a:xfrm>
            <a:off x="4357686" y="2928934"/>
            <a:ext cx="2797200" cy="500066"/>
          </a:xfrm>
          <a:prstGeom prst="rect">
            <a:avLst/>
          </a:prstGeom>
          <a:solidFill>
            <a:srgbClr val="FF0000"/>
          </a:solidFill>
          <a:ln w="9525">
            <a:solidFill>
              <a:srgbClr val="92D050"/>
            </a:solidFill>
            <a:miter lim="800000"/>
            <a:headEnd/>
            <a:tailEnd/>
          </a:ln>
        </p:spPr>
      </p:pic>
      <p:cxnSp>
        <p:nvCxnSpPr>
          <p:cNvPr id="32" name="Elbow Connector 31"/>
          <p:cNvCxnSpPr/>
          <p:nvPr/>
        </p:nvCxnSpPr>
        <p:spPr bwMode="auto">
          <a:xfrm rot="5400000">
            <a:off x="4607719" y="4036223"/>
            <a:ext cx="1428760" cy="214314"/>
          </a:xfrm>
          <a:prstGeom prst="bentConnector3">
            <a:avLst>
              <a:gd name="adj1" fmla="val 94000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3786182" y="4714884"/>
            <a:ext cx="1571636" cy="214314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</a:pPr>
            <a:endParaRPr kumimoji="1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38" y="732046"/>
            <a:ext cx="9361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Q : My phone number has changed, how can I update ChatON?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 : If you would like to use the service with a new number, you need to delete your current account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(registered to your old phone number) in Settings.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After it is deleted, you can register again with your new number.</a:t>
            </a:r>
          </a:p>
          <a:p>
            <a:pPr marL="342900" indent="-342900"/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altLang="ko-KR" sz="1400" b="1" dirty="0" smtClean="0">
                <a:latin typeface="Arial" pitchFamily="34" charset="0"/>
                <a:ea typeface="굴림" charset="-127"/>
                <a:cs typeface="Arial" pitchFamily="34" charset="0"/>
              </a:rPr>
              <a:t>     To delete </a:t>
            </a:r>
            <a:r>
              <a:rPr lang="en-US" altLang="ko-KR" sz="1400" b="1" dirty="0" smtClean="0">
                <a:latin typeface="Arial" pitchFamily="34" charset="0"/>
                <a:ea typeface="굴림" charset="-127"/>
                <a:cs typeface="Arial" pitchFamily="34" charset="0"/>
              </a:rPr>
              <a:t>a ChatON </a:t>
            </a:r>
            <a:r>
              <a:rPr lang="en-US" altLang="ko-KR" sz="1400" b="1" dirty="0" smtClean="0">
                <a:latin typeface="Arial" pitchFamily="34" charset="0"/>
                <a:ea typeface="굴림" charset="-127"/>
                <a:cs typeface="Arial" pitchFamily="34" charset="0"/>
              </a:rPr>
              <a:t>account on the device follow the steps below:</a:t>
            </a:r>
            <a:endParaRPr lang="en-US" altLang="ko-KR" sz="1400" dirty="0" smtClean="0">
              <a:latin typeface="Arial" pitchFamily="34" charset="0"/>
              <a:ea typeface="HY각헤드라인B" pitchFamily="18" charset="-127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      1. From buddy list, Select </a:t>
            </a:r>
            <a:r>
              <a:rPr lang="en-US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Menu key.</a:t>
            </a:r>
          </a:p>
          <a:p>
            <a:r>
              <a:rPr lang="en-US" altLang="ko-KR" sz="1400" dirty="0" smtClean="0">
                <a:solidFill>
                  <a:srgbClr val="00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 2. Select </a:t>
            </a:r>
            <a:r>
              <a:rPr lang="en-US" altLang="ko-KR" sz="1400" b="1" dirty="0" smtClean="0">
                <a:solidFill>
                  <a:srgbClr val="00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Settings.</a:t>
            </a:r>
          </a:p>
          <a:p>
            <a:r>
              <a:rPr lang="en-US" altLang="ko-KR" sz="1400" dirty="0" smtClean="0">
                <a:solidFill>
                  <a:srgbClr val="00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 </a:t>
            </a:r>
            <a:r>
              <a:rPr lang="en-US" altLang="ko-KR" sz="1400" dirty="0" smtClean="0">
                <a:latin typeface="Arial" pitchFamily="34" charset="0"/>
                <a:ea typeface="굴림" charset="-127"/>
                <a:cs typeface="Arial" pitchFamily="34" charset="0"/>
              </a:rPr>
              <a:t>3. Select </a:t>
            </a:r>
            <a:r>
              <a:rPr lang="en-US" altLang="ko-KR" sz="1400" b="1" dirty="0" smtClean="0">
                <a:latin typeface="Arial" pitchFamily="34" charset="0"/>
                <a:ea typeface="굴림" charset="-127"/>
                <a:cs typeface="Arial" pitchFamily="34" charset="0"/>
              </a:rPr>
              <a:t>General</a:t>
            </a:r>
            <a:r>
              <a:rPr lang="en-US" altLang="ko-KR" sz="1400" dirty="0" smtClean="0">
                <a:latin typeface="Arial" pitchFamily="34" charset="0"/>
                <a:ea typeface="굴림" charset="-127"/>
                <a:cs typeface="Arial" pitchFamily="34" charset="0"/>
              </a:rPr>
              <a:t>.</a:t>
            </a:r>
          </a:p>
          <a:p>
            <a:r>
              <a:rPr lang="en-US" altLang="ko-KR" sz="1400" dirty="0" smtClean="0">
                <a:latin typeface="Arial" pitchFamily="34" charset="0"/>
                <a:ea typeface="굴림" charset="-127"/>
                <a:cs typeface="Arial" pitchFamily="34" charset="0"/>
              </a:rPr>
              <a:t>       4. Select </a:t>
            </a:r>
            <a:r>
              <a:rPr lang="en-US" altLang="ko-KR" sz="1400" b="1" dirty="0" smtClean="0">
                <a:latin typeface="Arial" pitchFamily="34" charset="0"/>
                <a:ea typeface="굴림" charset="-127"/>
                <a:cs typeface="Arial" pitchFamily="34" charset="0"/>
              </a:rPr>
              <a:t>Delete account</a:t>
            </a:r>
            <a:r>
              <a:rPr lang="en-US" altLang="ko-KR" sz="1400" dirty="0" smtClean="0">
                <a:latin typeface="Arial" pitchFamily="34" charset="0"/>
                <a:ea typeface="굴림" charset="-127"/>
                <a:cs typeface="Arial" pitchFamily="34" charset="0"/>
              </a:rPr>
              <a:t>.</a:t>
            </a:r>
          </a:p>
          <a:p>
            <a:r>
              <a:rPr lang="en-US" altLang="ko-KR" sz="1400" dirty="0" smtClean="0">
                <a:latin typeface="Arial" pitchFamily="34" charset="0"/>
                <a:ea typeface="굴림" charset="-127"/>
                <a:cs typeface="Arial" pitchFamily="34" charset="0"/>
              </a:rPr>
              <a:t>       5. Select </a:t>
            </a:r>
            <a:r>
              <a:rPr lang="en-US" altLang="ko-KR" sz="1400" b="1" dirty="0" smtClean="0">
                <a:latin typeface="Arial" pitchFamily="34" charset="0"/>
                <a:ea typeface="굴림" charset="-127"/>
                <a:cs typeface="Arial" pitchFamily="34" charset="0"/>
              </a:rPr>
              <a:t>Delete account</a:t>
            </a:r>
            <a:r>
              <a:rPr lang="en-US" altLang="ko-KR" sz="1400" dirty="0" smtClean="0">
                <a:latin typeface="Arial" pitchFamily="34" charset="0"/>
                <a:ea typeface="굴림" charset="-127"/>
                <a:cs typeface="Arial" pitchFamily="34" charset="0"/>
              </a:rPr>
              <a:t>.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14808" y="12366"/>
            <a:ext cx="8229600" cy="647700"/>
          </a:xfrm>
        </p:spPr>
        <p:txBody>
          <a:bodyPr/>
          <a:lstStyle/>
          <a:p>
            <a:r>
              <a:rPr lang="en-US" altLang="ko-KR" b="1" kern="1200" dirty="0" smtClean="0">
                <a:latin typeface="Arial"/>
                <a:ea typeface="굴림"/>
                <a:cs typeface="Arial"/>
              </a:rPr>
              <a:t> Phone</a:t>
            </a:r>
            <a:r>
              <a:rPr lang="en-US" altLang="ko-KR" b="1" kern="1200" baseline="0" dirty="0" smtClean="0">
                <a:latin typeface="Arial"/>
                <a:ea typeface="굴림"/>
                <a:cs typeface="Arial"/>
              </a:rPr>
              <a:t> number change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221928" y="3450504"/>
            <a:ext cx="1598400" cy="2664000"/>
            <a:chOff x="221928" y="3407792"/>
            <a:chExt cx="1598400" cy="2664000"/>
          </a:xfrm>
        </p:grpSpPr>
        <p:pic>
          <p:nvPicPr>
            <p:cNvPr id="5" name="Picture 9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1928" y="3407792"/>
              <a:ext cx="1598400" cy="26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2372" y="3745508"/>
              <a:ext cx="1346820" cy="2045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직사각형 6"/>
          <p:cNvSpPr/>
          <p:nvPr/>
        </p:nvSpPr>
        <p:spPr bwMode="auto">
          <a:xfrm>
            <a:off x="395536" y="5775968"/>
            <a:ext cx="344116" cy="292224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8" name="사각형 설명선 7"/>
          <p:cNvSpPr/>
          <p:nvPr/>
        </p:nvSpPr>
        <p:spPr bwMode="auto">
          <a:xfrm>
            <a:off x="323528" y="5487936"/>
            <a:ext cx="642937" cy="217487"/>
          </a:xfrm>
          <a:prstGeom prst="wedgeRectCallout">
            <a:avLst>
              <a:gd name="adj1" fmla="val -21027"/>
              <a:gd name="adj2" fmla="val 96074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6497" y="3471588"/>
            <a:ext cx="1596621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 bwMode="auto">
          <a:xfrm>
            <a:off x="3042816" y="5875956"/>
            <a:ext cx="427856" cy="26263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1" name="사각형 설명선 10"/>
          <p:cNvSpPr/>
          <p:nvPr/>
        </p:nvSpPr>
        <p:spPr bwMode="auto">
          <a:xfrm>
            <a:off x="2763292" y="5492128"/>
            <a:ext cx="714945" cy="241548"/>
          </a:xfrm>
          <a:prstGeom prst="wedgeRectCallout">
            <a:avLst>
              <a:gd name="adj1" fmla="val 22387"/>
              <a:gd name="adj2" fmla="val 11368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</a:t>
            </a: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4688" y="3488604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08972" y="3501304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94872" y="3499740"/>
            <a:ext cx="15984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직사각형 16"/>
          <p:cNvSpPr/>
          <p:nvPr/>
        </p:nvSpPr>
        <p:spPr>
          <a:xfrm>
            <a:off x="90612" y="5955589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Note: When you change phone number, you can keep using the service with the previous number.</a:t>
            </a:r>
          </a:p>
          <a:p>
            <a:r>
              <a:rPr lang="en-US" altLang="ko-KR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However</a:t>
            </a:r>
            <a:r>
              <a:rPr lang="en-US" altLang="ko-KR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if someone else </a:t>
            </a:r>
            <a:r>
              <a:rPr lang="en-US" altLang="ko-KR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is given / assigned your </a:t>
            </a:r>
            <a:r>
              <a:rPr lang="en-US" altLang="ko-KR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old number and registers it, you cannot continue to use the </a:t>
            </a:r>
            <a:r>
              <a:rPr lang="en-US" altLang="ko-KR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service</a:t>
            </a:r>
          </a:p>
          <a:p>
            <a:r>
              <a:rPr lang="en-US" altLang="ko-KR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on that number</a:t>
            </a:r>
            <a:r>
              <a:rPr lang="en-US" altLang="ko-KR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3631828" y="5082752"/>
            <a:ext cx="1537072" cy="263948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5324996" y="5090020"/>
            <a:ext cx="1537072" cy="263948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7335044" y="4703588"/>
            <a:ext cx="945356" cy="26211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21" name="사각형 설명선 20"/>
          <p:cNvSpPr/>
          <p:nvPr/>
        </p:nvSpPr>
        <p:spPr bwMode="auto">
          <a:xfrm>
            <a:off x="4355976" y="4746352"/>
            <a:ext cx="714945" cy="241548"/>
          </a:xfrm>
          <a:prstGeom prst="wedgeRectCallout">
            <a:avLst>
              <a:gd name="adj1" fmla="val 22387"/>
              <a:gd name="adj2" fmla="val 11368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3.Select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2" name="사각형 설명선 21"/>
          <p:cNvSpPr/>
          <p:nvPr/>
        </p:nvSpPr>
        <p:spPr bwMode="auto">
          <a:xfrm>
            <a:off x="6156176" y="4797152"/>
            <a:ext cx="714945" cy="241548"/>
          </a:xfrm>
          <a:prstGeom prst="wedgeRectCallout">
            <a:avLst>
              <a:gd name="adj1" fmla="val 22387"/>
              <a:gd name="adj2" fmla="val 11368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4.Select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3" name="사각형 설명선 22"/>
          <p:cNvSpPr/>
          <p:nvPr/>
        </p:nvSpPr>
        <p:spPr bwMode="auto">
          <a:xfrm>
            <a:off x="7452320" y="5013176"/>
            <a:ext cx="714945" cy="241548"/>
          </a:xfrm>
          <a:prstGeom prst="wedgeRectCallout">
            <a:avLst>
              <a:gd name="adj1" fmla="val 24163"/>
              <a:gd name="adj2" fmla="val -91369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5.Select</a:t>
            </a:r>
            <a:endParaRPr kumimoji="0" lang="ko-KR" altLang="en-US" sz="9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629682" y="6492899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8C9D214A-EDD6-46CB-B135-BE45C5BB483E}" type="slidenum">
              <a:rPr lang="ko-KR" altLang="en-US" sz="1100" b="1" smtClean="0">
                <a:latin typeface="+mj-lt"/>
                <a:ea typeface="Arial Unicode MS" pitchFamily="50" charset="-127"/>
                <a:cs typeface="Arial Unicode MS" pitchFamily="50" charset="-127"/>
              </a:rPr>
              <a:pPr algn="r">
                <a:defRPr/>
              </a:pPr>
              <a:t>7</a:t>
            </a:fld>
            <a:endParaRPr lang="ko-KR" altLang="en-US" sz="1100" b="1" dirty="0" smtClean="0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2" y="1071546"/>
            <a:ext cx="721523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Q : What if I delete ChatON, or tap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“Delete account”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under Settings?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 : Buddy list and chat list history will be deleted. 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You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will need to register your number again.</a:t>
            </a:r>
          </a:p>
          <a:p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223" y="10160"/>
            <a:ext cx="8229600" cy="647700"/>
          </a:xfrm>
        </p:spPr>
        <p:txBody>
          <a:bodyPr/>
          <a:lstStyle/>
          <a:p>
            <a:r>
              <a:rPr lang="en-US" altLang="ko-KR" baseline="0" dirty="0" smtClean="0">
                <a:latin typeface="Arial" pitchFamily="34" charset="0"/>
                <a:cs typeface="Arial" pitchFamily="34" charset="0"/>
              </a:rPr>
              <a:t>Delete account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59788" y="637698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8C9D214A-EDD6-46CB-B135-BE45C5BB483E}" type="slidenum">
              <a:rPr lang="ko-KR" altLang="en-US" sz="1100" b="1" smtClean="0">
                <a:latin typeface="+mj-lt"/>
                <a:ea typeface="Arial Unicode MS" pitchFamily="50" charset="-127"/>
                <a:cs typeface="Arial Unicode MS" pitchFamily="50" charset="-127"/>
              </a:rPr>
              <a:pPr algn="r">
                <a:defRPr/>
              </a:pPr>
              <a:t>8</a:t>
            </a:fld>
            <a:endParaRPr lang="ko-KR" altLang="en-US" sz="1100" b="1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764704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Q : Why there is a small number shown when I send a message to my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buddies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? And why does it change</a:t>
            </a:r>
          </a:p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      and suddenly disappear?</a:t>
            </a:r>
          </a:p>
          <a:p>
            <a:endParaRPr lang="en-US" altLang="ko-KR" sz="1400" dirty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 : The number shows how many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buddies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have not read your message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When your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buddies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read it, the number decreases. 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And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when all your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buddies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have read it, it will disappear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However, if a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Buddies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account information has changed, they cannot read your messages. In this case, 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close the chat window and select that buddy from  the chat list to start chatting with them again.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altLang="ko-K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14436" y="12366"/>
            <a:ext cx="8229600" cy="647700"/>
          </a:xfrm>
        </p:spPr>
        <p:txBody>
          <a:bodyPr/>
          <a:lstStyle/>
          <a:p>
            <a:r>
              <a:rPr lang="en-US" altLang="ko-KR" kern="1200" dirty="0" smtClean="0">
                <a:latin typeface="Arial"/>
                <a:ea typeface="굴림"/>
                <a:cs typeface="Arial"/>
              </a:rPr>
              <a:t>Chat window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159857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6441" y="1772816"/>
            <a:ext cx="14001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직선 화살표 연결선 6"/>
          <p:cNvCxnSpPr/>
          <p:nvPr/>
        </p:nvCxnSpPr>
        <p:spPr bwMode="auto">
          <a:xfrm flipV="1">
            <a:off x="1907704" y="2204864"/>
            <a:ext cx="936104" cy="21602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타원 10"/>
          <p:cNvSpPr/>
          <p:nvPr/>
        </p:nvSpPr>
        <p:spPr bwMode="auto">
          <a:xfrm>
            <a:off x="3515097" y="2208810"/>
            <a:ext cx="213756" cy="237508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8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59788" y="637698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8C9D214A-EDD6-46CB-B135-BE45C5BB483E}" type="slidenum">
              <a:rPr lang="ko-KR" altLang="en-US" sz="1100" b="1" smtClean="0">
                <a:latin typeface="+mj-lt"/>
                <a:ea typeface="Arial Unicode MS" pitchFamily="50" charset="-127"/>
                <a:cs typeface="Arial Unicode MS" pitchFamily="50" charset="-127"/>
              </a:rPr>
              <a:pPr algn="r">
                <a:defRPr/>
              </a:pPr>
              <a:t>9</a:t>
            </a:fld>
            <a:endParaRPr lang="ko-KR" altLang="en-US" sz="1100" b="1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테마1">
  <a:themeElements>
    <a:clrScheme name="연구소_서식1(green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연구소_서식1(green)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1" lang="ko-KR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각헤드라인B" pitchFamily="18" charset="-127"/>
            <a:ea typeface="HY각헤드라인B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1" lang="ko-KR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각헤드라인B" pitchFamily="18" charset="-127"/>
            <a:ea typeface="HY각헤드라인B" pitchFamily="18" charset="-127"/>
          </a:defRPr>
        </a:defPPr>
      </a:lstStyle>
    </a:lnDef>
  </a:objectDefaults>
  <a:extraClrSchemeLst>
    <a:extraClrScheme>
      <a:clrScheme name="연구소_서식1(green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연구소_서식1(green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연구소_서식1(green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연구소_서식1(green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연구소_서식1(green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연구소_서식1(green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연구소_서식1(green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연구소_서식1(green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연구소_서식1(green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연구소_서식1(green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연구소_서식1(green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연구소_서식1(green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연구소2004">
  <a:themeElements>
    <a:clrScheme name="">
      <a:dk1>
        <a:srgbClr val="000000"/>
      </a:dk1>
      <a:lt1>
        <a:srgbClr val="EAEAEA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3F3F3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연구소2004">
      <a:majorFont>
        <a:latin typeface="HY헤드라인M"/>
        <a:ea typeface="HY헤드라인M"/>
        <a:cs typeface=""/>
      </a:majorFont>
      <a:minorFont>
        <a:latin typeface="HY헤드라인M"/>
        <a:ea typeface="HY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1" lang="ko-KR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각헤드라인B" pitchFamily="18" charset="-127"/>
            <a:ea typeface="HY각헤드라인B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1" lang="ko-KR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각헤드라인B" pitchFamily="18" charset="-127"/>
            <a:ea typeface="HY각헤드라인B" pitchFamily="18" charset="-127"/>
          </a:defRPr>
        </a:defPPr>
      </a:lstStyle>
    </a:lnDef>
  </a:objectDefaults>
  <a:extraClrSchemeLst>
    <a:extraClrScheme>
      <a:clrScheme name="연구소20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연구소200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연구소200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연구소200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연구소200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연구소200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연구소200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연구소200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연구소200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연구소200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연구소200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연구소200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2037</TotalTime>
  <Words>2500</Words>
  <Application>Microsoft Office PowerPoint</Application>
  <PresentationFormat>On-screen Show (4:3)</PresentationFormat>
  <Paragraphs>521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테마1</vt:lpstr>
      <vt:lpstr>Office 테마</vt:lpstr>
      <vt:lpstr>연구소2004</vt:lpstr>
      <vt:lpstr>ChatON FAQ</vt:lpstr>
      <vt:lpstr>Revision History: This version replaces all previous versions</vt:lpstr>
      <vt:lpstr>Notice</vt:lpstr>
      <vt:lpstr>What is ChatON?</vt:lpstr>
      <vt:lpstr>Install</vt:lpstr>
      <vt:lpstr>Start ChatON</vt:lpstr>
      <vt:lpstr> Phone number change</vt:lpstr>
      <vt:lpstr>Delete account</vt:lpstr>
      <vt:lpstr>Chat window</vt:lpstr>
      <vt:lpstr>Group chat (1/2)</vt:lpstr>
      <vt:lpstr>Group chat (2/2)</vt:lpstr>
      <vt:lpstr>Favorite group</vt:lpstr>
      <vt:lpstr>Broadcast message</vt:lpstr>
      <vt:lpstr>Multimedia transfer</vt:lpstr>
      <vt:lpstr>New message notifications</vt:lpstr>
      <vt:lpstr>Charges</vt:lpstr>
      <vt:lpstr>Contacts in SIM</vt:lpstr>
      <vt:lpstr>Buddy list</vt:lpstr>
      <vt:lpstr>Add a buddy</vt:lpstr>
      <vt:lpstr>Block a buddy</vt:lpstr>
      <vt:lpstr>My page – Change my status</vt:lpstr>
      <vt:lpstr>My page – Change my profile picture</vt:lpstr>
      <vt:lpstr>My page -  Birth day section</vt:lpstr>
      <vt:lpstr>My page - Interaction</vt:lpstr>
      <vt:lpstr>My page – Buddies say</vt:lpstr>
      <vt:lpstr>Trunk</vt:lpstr>
      <vt:lpstr>Buddy profile – Buddies say</vt:lpstr>
      <vt:lpstr>Chat list – two new message badges</vt:lpstr>
      <vt:lpstr>Animation message</vt:lpstr>
      <vt:lpstr>Update History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최은정/Global CS운영그룹(무선)/T1(사원)/삼성전자</dc:creator>
  <cp:lastModifiedBy>IT</cp:lastModifiedBy>
  <cp:revision>239</cp:revision>
  <dcterms:created xsi:type="dcterms:W3CDTF">2012-03-26T03:02:24Z</dcterms:created>
  <dcterms:modified xsi:type="dcterms:W3CDTF">2012-03-29T18:43:23Z</dcterms:modified>
</cp:coreProperties>
</file>