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604" r:id="rId3"/>
    <p:sldId id="513" r:id="rId4"/>
    <p:sldId id="605" r:id="rId5"/>
    <p:sldId id="514" r:id="rId6"/>
    <p:sldId id="517" r:id="rId7"/>
    <p:sldId id="608" r:id="rId8"/>
    <p:sldId id="606" r:id="rId9"/>
    <p:sldId id="610" r:id="rId10"/>
    <p:sldId id="611" r:id="rId11"/>
    <p:sldId id="601" r:id="rId12"/>
    <p:sldId id="475" r:id="rId13"/>
    <p:sldId id="612" r:id="rId14"/>
    <p:sldId id="477" r:id="rId15"/>
    <p:sldId id="575" r:id="rId16"/>
    <p:sldId id="576" r:id="rId17"/>
    <p:sldId id="590" r:id="rId18"/>
    <p:sldId id="580" r:id="rId19"/>
    <p:sldId id="613" r:id="rId20"/>
    <p:sldId id="588" r:id="rId21"/>
    <p:sldId id="589" r:id="rId22"/>
    <p:sldId id="591" r:id="rId23"/>
    <p:sldId id="594" r:id="rId24"/>
    <p:sldId id="615" r:id="rId25"/>
    <p:sldId id="614" r:id="rId26"/>
    <p:sldId id="478" r:id="rId27"/>
    <p:sldId id="595" r:id="rId28"/>
    <p:sldId id="587" r:id="rId29"/>
    <p:sldId id="586" r:id="rId30"/>
    <p:sldId id="593" r:id="rId31"/>
    <p:sldId id="596" r:id="rId32"/>
    <p:sldId id="579" r:id="rId33"/>
    <p:sldId id="581" r:id="rId34"/>
    <p:sldId id="597" r:id="rId35"/>
    <p:sldId id="598" r:id="rId36"/>
    <p:sldId id="599" r:id="rId37"/>
    <p:sldId id="584" r:id="rId38"/>
    <p:sldId id="592" r:id="rId39"/>
    <p:sldId id="600" r:id="rId40"/>
    <p:sldId id="582" r:id="rId41"/>
    <p:sldId id="583" r:id="rId42"/>
    <p:sldId id="431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19" autoAdjust="0"/>
    <p:restoredTop sz="86474" autoAdjust="0"/>
  </p:normalViewPr>
  <p:slideViewPr>
    <p:cSldViewPr>
      <p:cViewPr varScale="1">
        <p:scale>
          <a:sx n="76" d="100"/>
          <a:sy n="76" d="100"/>
        </p:scale>
        <p:origin x="-852" y="-102"/>
      </p:cViewPr>
      <p:guideLst>
        <p:guide orient="horz" pos="4201"/>
        <p:guide orient="horz" pos="572"/>
        <p:guide orient="horz" pos="2160"/>
        <p:guide orient="horz" pos="3612"/>
        <p:guide pos="113"/>
        <p:guide pos="564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87BF8DBC-BBDD-4B94-821A-1CA7849717FA}" type="datetimeFigureOut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21F1FAB2-6ED2-4566-AD9B-E9A63905ECF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88350" y="6376988"/>
            <a:ext cx="587375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83F1601F-999F-4947-8F67-26AEF421F12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8CAAA8-B7DF-4D56-8A71-8110C70E0587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12CD-EC60-483A-91F2-314F35136F2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8E0C3-CC79-434B-87B7-0A1D4D09FA69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6437-52FA-4963-B9FF-FCC89EABE1E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40FF4-0E70-40DD-AA4F-906D2425746E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C49A-BEB5-47E8-9CCA-3F2D3A631D0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6296D-3834-45B1-9A54-B941EBEA629E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BDD8-44F8-4626-A55F-37D3DA3C4E2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7BEE2-1DE6-4A53-A0AF-A52C1E35035E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F8CB-B9DF-4685-A7EC-6C74B44190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643B7-9B75-49EC-A278-C66EC4083D89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FBD4-CC55-45B9-8126-AA2D0476B0DC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5157-037D-47DC-8152-3A4C038253EE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B24A-3519-40DB-931A-89E2B7C795F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1095AAA5-0D8C-4C75-9EED-6D917BA7366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5C5D2-818D-494E-AD41-7F47B3B943A1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5FF2-E408-4071-A175-4B7A4958F4B6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3A210-85CB-4103-93AD-B662C7185FAF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AFE5-B2B6-4569-8505-8CDA34072BF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61970-33AE-4FDB-8D0B-9A34AAA65027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C081-A770-4E75-8032-8A8299FADC4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B149371A-1A2A-4F6D-AE77-10B45E6A2D49}" type="datetime1">
              <a:rPr lang="ko-KR" altLang="en-US"/>
              <a:pPr/>
              <a:t>2012-03-16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3EE75C79-C29D-4C84-BD8B-53412A4250F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2" r:id="rId2"/>
    <p:sldLayoutId id="2147484263" r:id="rId3"/>
    <p:sldLayoutId id="2147484264" r:id="rId4"/>
    <p:sldLayoutId id="2147484265" r:id="rId5"/>
    <p:sldLayoutId id="2147484273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1604" y="417499"/>
            <a:ext cx="7502525" cy="10112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GT-I9100 </a:t>
            </a:r>
            <a:b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</a:b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I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ce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C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ream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S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andwich</a:t>
            </a:r>
            <a:b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</a:b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(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ICS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) Guide for Customers</a:t>
            </a:r>
            <a:endParaRPr lang="ko-KR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72066" y="2857496"/>
            <a:ext cx="3848100" cy="695325"/>
          </a:xfrm>
        </p:spPr>
        <p:txBody>
          <a:bodyPr>
            <a:normAutofit fontScale="85000" lnSpcReduction="20000"/>
          </a:bodyPr>
          <a:lstStyle/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Customer Consultant Guide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Android mobile 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technology platform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  <a:p>
            <a:pPr eaLnBrk="1" hangingPunct="1"/>
            <a:endParaRPr lang="ko-KR" altLang="en-US" sz="1600" dirty="0" smtClean="0">
              <a:solidFill>
                <a:srgbClr val="8989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6643702" y="3929066"/>
            <a:ext cx="2320911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Version 2.0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Global 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ECC HHP review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16</a:t>
            </a:r>
            <a:r>
              <a:rPr kumimoji="0" lang="en-US" altLang="ko-KR" sz="1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th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March 2012</a:t>
            </a:r>
          </a:p>
        </p:txBody>
      </p:sp>
      <p:sp>
        <p:nvSpPr>
          <p:cNvPr id="410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47F2778-9B1B-4A45-8B12-E0436683DB11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58082" y="5214950"/>
            <a:ext cx="1608138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:Europe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: English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2/3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Q. I use the exchange server account in my mobile and can not upgrade its OS to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     ICS through Kies. 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A. </a:t>
            </a:r>
            <a:r>
              <a:rPr lang="en-US" altLang="ko-KR" dirty="0" smtClean="0">
                <a:solidFill>
                  <a:srgbClr val="403152"/>
                </a:solidFill>
              </a:rPr>
              <a:t>Some exchange server account requires the “device encryption” to connect to exchange server.</a:t>
            </a:r>
          </a:p>
          <a:p>
            <a:pPr>
              <a:lnSpc>
                <a:spcPct val="120000"/>
              </a:lnSpc>
            </a:pP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“Device encryption” limits the synchronization or firmware updating through Kies.</a:t>
            </a:r>
          </a:p>
          <a:p>
            <a:pPr>
              <a:lnSpc>
                <a:spcPct val="120000"/>
              </a:lnSpc>
            </a:pP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Please decrypt or initialize your mobile after data backup and try to upgrade again.</a:t>
            </a: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3/3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6" name="한쪽 모서리가 잘린 사각형 65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67" name="표 66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Notes regarding initial differences and settings after ICD update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250825" y="1700213"/>
            <a:ext cx="8497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/>
              <a:t>※ Wall paper </a:t>
            </a:r>
            <a:r>
              <a:rPr lang="en-US" altLang="ko-KR" sz="1600" b="1" dirty="0" smtClean="0"/>
              <a:t>and Widgets</a:t>
            </a:r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dirty="0"/>
              <a:t>   </a:t>
            </a:r>
            <a:r>
              <a:rPr lang="en-US" altLang="ko-KR" sz="1600" dirty="0" smtClean="0"/>
              <a:t>The </a:t>
            </a:r>
            <a:r>
              <a:rPr lang="en-US" altLang="ko-KR" sz="1600" dirty="0" smtClean="0">
                <a:solidFill>
                  <a:srgbClr val="FF0000"/>
                </a:solidFill>
              </a:rPr>
              <a:t>Wall </a:t>
            </a:r>
            <a:r>
              <a:rPr lang="en-US" altLang="ko-KR" sz="1600" dirty="0">
                <a:solidFill>
                  <a:srgbClr val="FF0000"/>
                </a:solidFill>
              </a:rPr>
              <a:t>Paper </a:t>
            </a:r>
            <a:r>
              <a:rPr lang="en-US" altLang="ko-KR" sz="1600" dirty="0" smtClean="0">
                <a:solidFill>
                  <a:srgbClr val="FF0000"/>
                </a:solidFill>
              </a:rPr>
              <a:t>set prior to ICS update </a:t>
            </a:r>
            <a:r>
              <a:rPr lang="en-US" altLang="ko-KR" sz="1600" dirty="0" smtClean="0"/>
              <a:t>will revert back to the “</a:t>
            </a:r>
            <a:r>
              <a:rPr lang="en-US" altLang="ko-KR" sz="1600" dirty="0"/>
              <a:t>default</a:t>
            </a:r>
            <a:r>
              <a:rPr lang="en-US" altLang="ko-KR" sz="1600" dirty="0" smtClean="0"/>
              <a:t>” setting</a:t>
            </a:r>
            <a:endParaRPr lang="en-US" altLang="ko-KR" sz="1600" dirty="0"/>
          </a:p>
          <a:p>
            <a:r>
              <a:rPr lang="en-US" altLang="ko-KR" sz="1600" dirty="0"/>
              <a:t>   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</a:t>
            </a:r>
            <a:r>
              <a:rPr lang="en-US" altLang="ko-KR" sz="1600" dirty="0" smtClean="0"/>
              <a:t>The</a:t>
            </a:r>
            <a:r>
              <a:rPr lang="en-US" altLang="ko-KR" sz="1600" dirty="0" smtClean="0">
                <a:solidFill>
                  <a:srgbClr val="FF0000"/>
                </a:solidFill>
              </a:rPr>
              <a:t> Widgets set prior to the ICS update </a:t>
            </a:r>
            <a:r>
              <a:rPr lang="en-US" altLang="ko-KR" sz="1600" dirty="0" smtClean="0"/>
              <a:t>will </a:t>
            </a:r>
            <a:r>
              <a:rPr lang="en-US" altLang="ko-KR" sz="1600" dirty="0"/>
              <a:t>be initialized</a:t>
            </a:r>
            <a:endParaRPr lang="ko-KR" altLang="en-US" sz="1600" dirty="0"/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50825" y="3143250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/>
              <a:t>※ Application compatibility</a:t>
            </a:r>
          </a:p>
          <a:p>
            <a:endParaRPr lang="en-US" altLang="ko-KR" sz="1600" b="1" dirty="0"/>
          </a:p>
          <a:p>
            <a:r>
              <a:rPr lang="en-US" altLang="ko-KR" sz="1600" dirty="0"/>
              <a:t>   -  Some 3</a:t>
            </a:r>
            <a:r>
              <a:rPr lang="en-US" altLang="ko-KR" sz="1600" baseline="30000" dirty="0"/>
              <a:t>rd</a:t>
            </a:r>
            <a:r>
              <a:rPr lang="en-US" altLang="ko-KR" sz="1600" dirty="0"/>
              <a:t> applications will not </a:t>
            </a:r>
            <a:r>
              <a:rPr lang="en-US" altLang="ko-KR" sz="1600" dirty="0" smtClean="0"/>
              <a:t>work </a:t>
            </a:r>
            <a:r>
              <a:rPr lang="en-US" altLang="ko-KR" sz="1600" dirty="0"/>
              <a:t>in ICS </a:t>
            </a:r>
            <a:r>
              <a:rPr lang="en-US" altLang="ko-KR" sz="1600" dirty="0" smtClean="0"/>
              <a:t>OS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-  If so, please </a:t>
            </a:r>
            <a:r>
              <a:rPr lang="en-US" altLang="ko-KR" sz="1600" dirty="0" smtClean="0"/>
              <a:t>advise customer they will need to advise 3</a:t>
            </a:r>
            <a:r>
              <a:rPr lang="en-US" altLang="ko-KR" sz="1600" baseline="30000" dirty="0" smtClean="0"/>
              <a:t>rd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party application </a:t>
            </a:r>
            <a:r>
              <a:rPr lang="en-US" altLang="ko-KR" sz="1600" dirty="0" smtClean="0"/>
              <a:t>developer</a:t>
            </a:r>
          </a:p>
          <a:p>
            <a:r>
              <a:rPr lang="en-US" altLang="ko-KR" sz="1600" dirty="0" smtClean="0"/>
              <a:t>      that an update to the app is required.</a:t>
            </a:r>
            <a:endParaRPr lang="ko-KR" altLang="en-US" sz="1600" dirty="0"/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Setup Wizard </a:t>
            </a:r>
            <a:r>
              <a:rPr lang="en-US" altLang="ko-KR" sz="3200" b="1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1</a:t>
            </a:r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/2 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9388" y="695325"/>
            <a:ext cx="8785225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33" name="한쪽 모서리가 잘린 사각형 32"/>
          <p:cNvSpPr/>
          <p:nvPr/>
        </p:nvSpPr>
        <p:spPr>
          <a:xfrm>
            <a:off x="179388" y="69215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9388" y="3646488"/>
            <a:ext cx="8785225" cy="287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35" name="한쪽 모서리가 잘린 사각형 34"/>
          <p:cNvSpPr/>
          <p:nvPr/>
        </p:nvSpPr>
        <p:spPr>
          <a:xfrm>
            <a:off x="179388" y="364490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79388" y="692150"/>
          <a:ext cx="8785225" cy="6094436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302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07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31" name="TextBox 10"/>
          <p:cNvSpPr txBox="1">
            <a:spLocks noChangeArrowheads="1"/>
          </p:cNvSpPr>
          <p:nvPr/>
        </p:nvSpPr>
        <p:spPr bwMode="auto">
          <a:xfrm>
            <a:off x="179388" y="68421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179388" y="36353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439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054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6668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282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3897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2511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1125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250825" y="58769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language</a:t>
            </a:r>
            <a:endParaRPr lang="ko-KR" altLang="en-US" sz="1200"/>
          </a:p>
        </p:txBody>
      </p:sp>
      <p:sp>
        <p:nvSpPr>
          <p:cNvPr id="9235" name="TextBox 25"/>
          <p:cNvSpPr txBox="1">
            <a:spLocks noChangeArrowheads="1"/>
          </p:cNvSpPr>
          <p:nvPr/>
        </p:nvSpPr>
        <p:spPr bwMode="auto">
          <a:xfrm>
            <a:off x="1331913" y="5876925"/>
            <a:ext cx="1008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</a:t>
            </a:r>
          </a:p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36" name="TextBox 26"/>
          <p:cNvSpPr txBox="1">
            <a:spLocks noChangeArrowheads="1"/>
          </p:cNvSpPr>
          <p:nvPr/>
        </p:nvSpPr>
        <p:spPr bwMode="auto">
          <a:xfrm>
            <a:off x="241141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Connect Wi-Fi</a:t>
            </a:r>
            <a:endParaRPr lang="ko-KR" altLang="en-US" sz="1200"/>
          </a:p>
        </p:txBody>
      </p:sp>
      <p:sp>
        <p:nvSpPr>
          <p:cNvPr id="9237" name="TextBox 27"/>
          <p:cNvSpPr txBox="1">
            <a:spLocks noChangeArrowheads="1"/>
          </p:cNvSpPr>
          <p:nvPr/>
        </p:nvSpPr>
        <p:spPr bwMode="auto">
          <a:xfrm>
            <a:off x="350996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38" name="TextBox 28"/>
          <p:cNvSpPr txBox="1">
            <a:spLocks noChangeArrowheads="1"/>
          </p:cNvSpPr>
          <p:nvPr/>
        </p:nvSpPr>
        <p:spPr bwMode="auto">
          <a:xfrm>
            <a:off x="460851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</a:t>
            </a:r>
          </a:p>
          <a:p>
            <a:pPr algn="ctr"/>
            <a:r>
              <a:rPr lang="en-US" altLang="ko-KR" sz="1200" dirty="0"/>
              <a:t>Backup</a:t>
            </a:r>
          </a:p>
          <a:p>
            <a:pPr algn="ctr"/>
            <a:r>
              <a:rPr lang="en-US" altLang="ko-KR" sz="1200" dirty="0"/>
              <a:t>&amp; restore</a:t>
            </a:r>
          </a:p>
        </p:txBody>
      </p:sp>
      <p:sp>
        <p:nvSpPr>
          <p:cNvPr id="9239" name="TextBox 29"/>
          <p:cNvSpPr txBox="1">
            <a:spLocks noChangeArrowheads="1"/>
          </p:cNvSpPr>
          <p:nvPr/>
        </p:nvSpPr>
        <p:spPr bwMode="auto">
          <a:xfrm>
            <a:off x="568801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Location</a:t>
            </a:r>
          </a:p>
          <a:p>
            <a:pPr algn="ctr"/>
            <a:r>
              <a:rPr lang="en-US" altLang="ko-KR" sz="1200" dirty="0"/>
              <a:t>Service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40" name="TextBox 30"/>
          <p:cNvSpPr txBox="1">
            <a:spLocks noChangeArrowheads="1"/>
          </p:cNvSpPr>
          <p:nvPr/>
        </p:nvSpPr>
        <p:spPr bwMode="auto">
          <a:xfrm>
            <a:off x="678656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Input user name</a:t>
            </a:r>
            <a:endParaRPr lang="ko-KR" altLang="en-US" sz="1200"/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786606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Setup completed</a:t>
            </a:r>
            <a:endParaRPr lang="ko-KR" altLang="en-US" sz="1200"/>
          </a:p>
        </p:txBody>
      </p:sp>
      <p:sp>
        <p:nvSpPr>
          <p:cNvPr id="56" name="이등변 삼각형 55"/>
          <p:cNvSpPr/>
          <p:nvPr/>
        </p:nvSpPr>
        <p:spPr>
          <a:xfrm rot="5400000">
            <a:off x="124221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7" name="이등변 삼각형 56"/>
          <p:cNvSpPr/>
          <p:nvPr/>
        </p:nvSpPr>
        <p:spPr>
          <a:xfrm rot="5400000">
            <a:off x="23407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34202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44997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0" name="이등변 삼각형 59"/>
          <p:cNvSpPr/>
          <p:nvPr/>
        </p:nvSpPr>
        <p:spPr>
          <a:xfrm rot="5400000">
            <a:off x="559831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1" name="이등변 삼각형 60"/>
          <p:cNvSpPr/>
          <p:nvPr/>
        </p:nvSpPr>
        <p:spPr>
          <a:xfrm rot="5400000">
            <a:off x="66968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2" name="이등변 삼각형 61"/>
          <p:cNvSpPr/>
          <p:nvPr/>
        </p:nvSpPr>
        <p:spPr>
          <a:xfrm rot="5400000">
            <a:off x="77763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250" name="TextBox 44"/>
          <p:cNvSpPr txBox="1">
            <a:spLocks noChangeArrowheads="1"/>
          </p:cNvSpPr>
          <p:nvPr/>
        </p:nvSpPr>
        <p:spPr bwMode="auto">
          <a:xfrm>
            <a:off x="215900" y="26384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language</a:t>
            </a:r>
            <a:endParaRPr lang="ko-KR" altLang="en-US" sz="1200" dirty="0"/>
          </a:p>
        </p:txBody>
      </p:sp>
      <p:sp>
        <p:nvSpPr>
          <p:cNvPr id="9251" name="TextBox 45"/>
          <p:cNvSpPr txBox="1">
            <a:spLocks noChangeArrowheads="1"/>
          </p:cNvSpPr>
          <p:nvPr/>
        </p:nvSpPr>
        <p:spPr bwMode="auto">
          <a:xfrm>
            <a:off x="1187450" y="2636838"/>
            <a:ext cx="1008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 dirty="0"/>
          </a:p>
        </p:txBody>
      </p:sp>
      <p:sp>
        <p:nvSpPr>
          <p:cNvPr id="9252" name="TextBox 46"/>
          <p:cNvSpPr txBox="1">
            <a:spLocks noChangeArrowheads="1"/>
          </p:cNvSpPr>
          <p:nvPr/>
        </p:nvSpPr>
        <p:spPr bwMode="auto">
          <a:xfrm>
            <a:off x="4086225" y="2636838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Connect Wi-Fi</a:t>
            </a:r>
            <a:endParaRPr lang="ko-KR" altLang="en-US" sz="1200"/>
          </a:p>
        </p:txBody>
      </p:sp>
      <p:sp>
        <p:nvSpPr>
          <p:cNvPr id="9253" name="TextBox 47"/>
          <p:cNvSpPr txBox="1">
            <a:spLocks noChangeArrowheads="1"/>
          </p:cNvSpPr>
          <p:nvPr/>
        </p:nvSpPr>
        <p:spPr bwMode="auto">
          <a:xfrm>
            <a:off x="5076825" y="2636838"/>
            <a:ext cx="100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54" name="TextBox 48"/>
          <p:cNvSpPr txBox="1">
            <a:spLocks noChangeArrowheads="1"/>
          </p:cNvSpPr>
          <p:nvPr/>
        </p:nvSpPr>
        <p:spPr bwMode="auto">
          <a:xfrm>
            <a:off x="6983413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Backup</a:t>
            </a:r>
          </a:p>
          <a:p>
            <a:pPr algn="ctr"/>
            <a:r>
              <a:rPr lang="en-US" altLang="ko-KR" sz="1200" dirty="0"/>
              <a:t>&amp; restore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55" name="TextBox 49"/>
          <p:cNvSpPr txBox="1">
            <a:spLocks noChangeArrowheads="1"/>
          </p:cNvSpPr>
          <p:nvPr/>
        </p:nvSpPr>
        <p:spPr bwMode="auto">
          <a:xfrm>
            <a:off x="6037263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Location</a:t>
            </a:r>
          </a:p>
          <a:p>
            <a:pPr algn="ctr"/>
            <a:r>
              <a:rPr lang="en-US" altLang="ko-KR" sz="1200" dirty="0"/>
              <a:t>Service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56" name="TextBox 50"/>
          <p:cNvSpPr txBox="1">
            <a:spLocks noChangeArrowheads="1"/>
          </p:cNvSpPr>
          <p:nvPr/>
        </p:nvSpPr>
        <p:spPr bwMode="auto">
          <a:xfrm>
            <a:off x="7974013" y="26368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Setup completed</a:t>
            </a:r>
            <a:endParaRPr lang="ko-KR" altLang="en-US" sz="1200"/>
          </a:p>
        </p:txBody>
      </p:sp>
      <p:sp>
        <p:nvSpPr>
          <p:cNvPr id="9257" name="TextBox 51"/>
          <p:cNvSpPr txBox="1">
            <a:spLocks noChangeArrowheads="1"/>
          </p:cNvSpPr>
          <p:nvPr/>
        </p:nvSpPr>
        <p:spPr bwMode="auto">
          <a:xfrm>
            <a:off x="2141538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58" name="TextBox 52"/>
          <p:cNvSpPr txBox="1">
            <a:spLocks noChangeArrowheads="1"/>
          </p:cNvSpPr>
          <p:nvPr/>
        </p:nvSpPr>
        <p:spPr bwMode="auto">
          <a:xfrm>
            <a:off x="3059113" y="2638425"/>
            <a:ext cx="1081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Sign in fail</a:t>
            </a:r>
            <a:endParaRPr lang="ko-KR" altLang="en-US" sz="1200"/>
          </a:p>
        </p:txBody>
      </p:sp>
      <p:sp>
        <p:nvSpPr>
          <p:cNvPr id="82" name="이등변 삼각형 81"/>
          <p:cNvSpPr/>
          <p:nvPr/>
        </p:nvSpPr>
        <p:spPr>
          <a:xfrm rot="5400000">
            <a:off x="115093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3" name="이등변 삼각형 82"/>
          <p:cNvSpPr/>
          <p:nvPr/>
        </p:nvSpPr>
        <p:spPr>
          <a:xfrm rot="5400000">
            <a:off x="2123281" y="2743994"/>
            <a:ext cx="180975" cy="10953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4" name="이등변 삼각형 83"/>
          <p:cNvSpPr/>
          <p:nvPr/>
        </p:nvSpPr>
        <p:spPr>
          <a:xfrm rot="5400000">
            <a:off x="30591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5" name="이등변 삼각형 84"/>
          <p:cNvSpPr/>
          <p:nvPr/>
        </p:nvSpPr>
        <p:spPr>
          <a:xfrm rot="5400000">
            <a:off x="4031456" y="2743994"/>
            <a:ext cx="180975" cy="10953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6" name="이등변 삼각형 85"/>
          <p:cNvSpPr/>
          <p:nvPr/>
        </p:nvSpPr>
        <p:spPr>
          <a:xfrm rot="5400000">
            <a:off x="50403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7" name="이등변 삼각형 86"/>
          <p:cNvSpPr/>
          <p:nvPr/>
        </p:nvSpPr>
        <p:spPr>
          <a:xfrm rot="5400000">
            <a:off x="59928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8" name="이등변 삼각형 87"/>
          <p:cNvSpPr/>
          <p:nvPr/>
        </p:nvSpPr>
        <p:spPr>
          <a:xfrm rot="5400000">
            <a:off x="694848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9" name="이등변 삼각형 88"/>
          <p:cNvSpPr/>
          <p:nvPr/>
        </p:nvSpPr>
        <p:spPr>
          <a:xfrm rot="5400000">
            <a:off x="792003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060700" y="1044575"/>
            <a:ext cx="1116013" cy="2087563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6696075" y="3995738"/>
            <a:ext cx="1206500" cy="2376487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928926" y="3119438"/>
            <a:ext cx="1366837" cy="382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ea typeface="굴림" charset="-127"/>
                <a:cs typeface="Arial" charset="0"/>
              </a:rPr>
              <a:t>This STEP now removed</a:t>
            </a:r>
            <a:endParaRPr lang="ko-KR" altLang="en-US" sz="1200" b="1" dirty="0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643702" y="6261124"/>
            <a:ext cx="1357322" cy="52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ea typeface="굴림" charset="-127"/>
                <a:cs typeface="Arial" charset="0"/>
              </a:rPr>
              <a:t>This STEP Added</a:t>
            </a:r>
            <a:endParaRPr lang="ko-KR" altLang="en-US" sz="1200" b="1" dirty="0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grpSp>
        <p:nvGrpSpPr>
          <p:cNvPr id="9249" name="그룹 43"/>
          <p:cNvGrpSpPr>
            <a:grpSpLocks noChangeAspect="1"/>
          </p:cNvGrpSpPr>
          <p:nvPr/>
        </p:nvGrpSpPr>
        <p:grpSpPr bwMode="auto">
          <a:xfrm>
            <a:off x="250825" y="1125538"/>
            <a:ext cx="8640763" cy="1506537"/>
            <a:chOff x="251520" y="1268760"/>
            <a:chExt cx="8254911" cy="1440000"/>
          </a:xfrm>
        </p:grpSpPr>
        <p:pic>
          <p:nvPicPr>
            <p:cNvPr id="927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20" y="1268760"/>
              <a:ext cx="889727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2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06000" y="1268760"/>
              <a:ext cx="86057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3" name="Picture 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23728" y="1268760"/>
              <a:ext cx="839719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4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024000" y="1268760"/>
              <a:ext cx="883929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5" name="Picture 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67200" y="1268760"/>
              <a:ext cx="88639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6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14000" y="1268760"/>
              <a:ext cx="85377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7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832000" y="1268760"/>
              <a:ext cx="86167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8" name="Picture 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750000" y="1268760"/>
              <a:ext cx="847712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9" name="Picture 1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657200" y="1268760"/>
              <a:ext cx="84923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</a:rPr>
              <a:pPr algn="r"/>
              <a:t>12</a:t>
            </a:fld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Setup Wizard </a:t>
            </a:r>
            <a:r>
              <a:rPr lang="en-US" altLang="ko-KR" sz="3200" b="1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6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57232"/>
            <a:ext cx="1713189" cy="2857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Note: The previous slide shows the Set Up wizard  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pictures for a Generic ICS update.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Be advise that the Set Up wizard may vary depending 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on region.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 </a:t>
            </a:r>
            <a:endParaRPr lang="en-US" altLang="ko-KR" b="1" dirty="0">
              <a:solidFill>
                <a:srgbClr val="403152"/>
              </a:solidFill>
            </a:endParaRPr>
          </a:p>
        </p:txBody>
      </p:sp>
      <p:cxnSp>
        <p:nvCxnSpPr>
          <p:cNvPr id="71" name="Elbow Connector 70"/>
          <p:cNvCxnSpPr/>
          <p:nvPr/>
        </p:nvCxnSpPr>
        <p:spPr>
          <a:xfrm flipV="1">
            <a:off x="6143636" y="1857364"/>
            <a:ext cx="642942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1765399" cy="29289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1687392" cy="30003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214282" y="571501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GOOGLE ACCOUNT</a:t>
            </a:r>
            <a:r>
              <a:rPr lang="en-GB" sz="1400" dirty="0" smtClean="0"/>
              <a:t>: </a:t>
            </a:r>
          </a:p>
          <a:p>
            <a:pPr algn="ctr"/>
            <a:r>
              <a:rPr lang="en-GB" sz="1400" dirty="0" smtClean="0"/>
              <a:t>Generic ICS setup wizard showing screen for setting up Google account</a:t>
            </a:r>
            <a:endParaRPr lang="en-GB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28926" y="564357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MAKE IT GOOGLE:</a:t>
            </a:r>
          </a:p>
          <a:p>
            <a:pPr algn="ctr"/>
            <a:r>
              <a:rPr lang="en-GB" sz="1400" dirty="0" smtClean="0"/>
              <a:t>GT-I9100 ICS setup </a:t>
            </a:r>
          </a:p>
          <a:p>
            <a:pPr algn="ctr"/>
            <a:r>
              <a:rPr lang="en-GB" sz="1400" dirty="0" smtClean="0"/>
              <a:t>wizard showing screen for setting up Google account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Samsung Account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27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2016125" cy="3360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77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488" y="1773238"/>
            <a:ext cx="2030412" cy="3384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“Samsung Account” Icon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</a:t>
            </a:r>
            <a:r>
              <a:rPr lang="en-US" altLang="ko-KR" b="1" dirty="0">
                <a:solidFill>
                  <a:srgbClr val="403152"/>
                </a:solidFill>
              </a:rPr>
              <a:t>in notification </a:t>
            </a:r>
            <a:r>
              <a:rPr lang="en-US" altLang="ko-KR" b="1" dirty="0" smtClean="0">
                <a:solidFill>
                  <a:srgbClr val="403152"/>
                </a:solidFill>
              </a:rPr>
              <a:t>panel*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5003800" y="1643050"/>
            <a:ext cx="3960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Samsung </a:t>
            </a:r>
            <a:r>
              <a:rPr lang="en-US" altLang="ko-KR" sz="1600" b="1" dirty="0"/>
              <a:t>Account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A Samsung </a:t>
            </a:r>
            <a:r>
              <a:rPr lang="en-US" altLang="ko-KR" sz="1600" dirty="0"/>
              <a:t>account is used for identify</a:t>
            </a:r>
          </a:p>
          <a:p>
            <a:r>
              <a:rPr lang="en-US" altLang="ko-KR" sz="1600" dirty="0" smtClean="0"/>
              <a:t>the user with regard to Samsung services  such as Samsung Dive</a:t>
            </a:r>
            <a:endParaRPr lang="ko-KR" altLang="en-US" sz="1600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4968905" y="2928934"/>
            <a:ext cx="3960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Note: </a:t>
            </a:r>
            <a:r>
              <a:rPr lang="en-US" altLang="ko-KR" sz="1600" dirty="0" smtClean="0"/>
              <a:t>A Samsung </a:t>
            </a:r>
            <a:r>
              <a:rPr lang="en-US" altLang="ko-KR" sz="1600" dirty="0"/>
              <a:t>Account is </a:t>
            </a:r>
            <a:r>
              <a:rPr lang="en-US" altLang="ko-KR" sz="1600" dirty="0" smtClean="0"/>
              <a:t>no longer  required for the Samsung </a:t>
            </a:r>
            <a:r>
              <a:rPr lang="en-US" altLang="ko-KR" sz="1600" dirty="0"/>
              <a:t>FOTA </a:t>
            </a:r>
            <a:r>
              <a:rPr lang="en-US" altLang="ko-KR" sz="1600" dirty="0" smtClean="0"/>
              <a:t>service</a:t>
            </a:r>
            <a:endParaRPr lang="ko-KR" altLang="en-US" sz="1600" dirty="0"/>
          </a:p>
        </p:txBody>
      </p:sp>
      <p:sp>
        <p:nvSpPr>
          <p:cNvPr id="34" name="직사각형 33"/>
          <p:cNvSpPr/>
          <p:nvPr/>
        </p:nvSpPr>
        <p:spPr>
          <a:xfrm>
            <a:off x="673100" y="1773238"/>
            <a:ext cx="287338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8313" y="4292600"/>
            <a:ext cx="1295400" cy="431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1283" name="TextBox 19"/>
          <p:cNvSpPr txBox="1">
            <a:spLocks noChangeArrowheads="1"/>
          </p:cNvSpPr>
          <p:nvPr/>
        </p:nvSpPr>
        <p:spPr bwMode="auto">
          <a:xfrm>
            <a:off x="179388" y="5229225"/>
            <a:ext cx="2376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The Samsung </a:t>
            </a:r>
            <a:r>
              <a:rPr lang="en-US" altLang="ko-KR" sz="1200" dirty="0"/>
              <a:t>Account notification icon is displayed after S/W upgrade or initialization</a:t>
            </a:r>
            <a:endParaRPr lang="ko-KR" altLang="en-US" sz="1200" dirty="0"/>
          </a:p>
        </p:txBody>
      </p:sp>
      <p:sp>
        <p:nvSpPr>
          <p:cNvPr id="11284" name="TextBox 19"/>
          <p:cNvSpPr txBox="1">
            <a:spLocks noChangeArrowheads="1"/>
          </p:cNvSpPr>
          <p:nvPr/>
        </p:nvSpPr>
        <p:spPr bwMode="auto">
          <a:xfrm>
            <a:off x="2484438" y="5229225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</a:t>
            </a:r>
            <a:r>
              <a:rPr lang="en-US" altLang="ko-KR" sz="1200" dirty="0" smtClean="0"/>
              <a:t>tap on the  </a:t>
            </a:r>
            <a:r>
              <a:rPr lang="en-US" altLang="ko-KR" sz="1200" dirty="0"/>
              <a:t>“Back” button </a:t>
            </a:r>
            <a:r>
              <a:rPr lang="en-US" altLang="ko-KR" sz="1200" dirty="0" smtClean="0"/>
              <a:t>when in </a:t>
            </a:r>
            <a:r>
              <a:rPr lang="en-US" altLang="ko-KR" sz="1200" dirty="0"/>
              <a:t>this screen, </a:t>
            </a:r>
            <a:r>
              <a:rPr lang="en-US" altLang="ko-KR" sz="1200" dirty="0" smtClean="0"/>
              <a:t>the Samsung </a:t>
            </a:r>
            <a:r>
              <a:rPr lang="en-US" altLang="ko-KR" sz="1200" dirty="0"/>
              <a:t>account icon will not display in notification bar</a:t>
            </a:r>
            <a:endParaRPr lang="ko-KR" altLang="en-US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2"/>
          <a:srcRect l="16980" r="74977" b="95711"/>
          <a:stretch>
            <a:fillRect/>
          </a:stretch>
        </p:blipFill>
        <p:spPr bwMode="auto">
          <a:xfrm>
            <a:off x="7072330" y="785794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2"/>
          <a:srcRect l="16980" r="74977" b="95711"/>
          <a:stretch>
            <a:fillRect/>
          </a:stretch>
        </p:blipFill>
        <p:spPr bwMode="auto">
          <a:xfrm>
            <a:off x="1857356" y="5857892"/>
            <a:ext cx="642942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0" name="Elbow Connector 19"/>
          <p:cNvCxnSpPr>
            <a:endCxn id="34" idx="2"/>
          </p:cNvCxnSpPr>
          <p:nvPr/>
        </p:nvCxnSpPr>
        <p:spPr>
          <a:xfrm rot="16200000" flipV="1">
            <a:off x="-347282" y="3153189"/>
            <a:ext cx="3868756" cy="154065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35" idx="3"/>
          </p:cNvCxnSpPr>
          <p:nvPr/>
        </p:nvCxnSpPr>
        <p:spPr>
          <a:xfrm flipV="1">
            <a:off x="1763713" y="3714752"/>
            <a:ext cx="1022337" cy="793748"/>
          </a:xfrm>
          <a:prstGeom prst="bentConnector3">
            <a:avLst>
              <a:gd name="adj1" fmla="val 23025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7818" y="3500438"/>
            <a:ext cx="2521203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*</a:t>
            </a:r>
            <a:r>
              <a:rPr lang="en-GB" sz="1400" dirty="0" smtClean="0"/>
              <a:t>Touch and hold on the bar at</a:t>
            </a:r>
          </a:p>
          <a:p>
            <a:r>
              <a:rPr lang="en-GB" sz="1400" dirty="0" smtClean="0"/>
              <a:t>the top of the screen and </a:t>
            </a:r>
          </a:p>
          <a:p>
            <a:r>
              <a:rPr lang="en-GB" sz="1400" dirty="0" smtClean="0"/>
              <a:t>then drag down to reveal </a:t>
            </a:r>
          </a:p>
          <a:p>
            <a:r>
              <a:rPr lang="en-GB" sz="1400" dirty="0" smtClean="0"/>
              <a:t>the drop Down menu </a:t>
            </a:r>
          </a:p>
          <a:p>
            <a:r>
              <a:rPr lang="en-GB" sz="1400" dirty="0" smtClean="0"/>
              <a:t>/ notification</a:t>
            </a:r>
          </a:p>
          <a:p>
            <a:r>
              <a:rPr lang="en-GB" sz="1400" dirty="0" smtClean="0"/>
              <a:t> panel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636"/>
            <a:ext cx="2223962" cy="3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500702"/>
            <a:ext cx="2214578" cy="9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Elbow Connector 30"/>
          <p:cNvCxnSpPr/>
          <p:nvPr/>
        </p:nvCxnSpPr>
        <p:spPr>
          <a:xfrm rot="5400000">
            <a:off x="6929454" y="4286256"/>
            <a:ext cx="121444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7358082" y="5786454"/>
            <a:ext cx="428628" cy="5715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5965041" y="5179231"/>
            <a:ext cx="1643074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“Software update” Icon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in notification panel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Home Screen – FOTA Service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pic>
        <p:nvPicPr>
          <p:cNvPr id="12301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97050"/>
            <a:ext cx="20161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1773238"/>
            <a:ext cx="2030413" cy="3384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857224" y="1785926"/>
            <a:ext cx="21590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8313" y="3933825"/>
            <a:ext cx="1295400" cy="431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2305" name="TextBox 19"/>
          <p:cNvSpPr txBox="1">
            <a:spLocks noChangeArrowheads="1"/>
          </p:cNvSpPr>
          <p:nvPr/>
        </p:nvSpPr>
        <p:spPr bwMode="auto">
          <a:xfrm>
            <a:off x="5111781" y="1844675"/>
            <a:ext cx="3960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Samsung </a:t>
            </a:r>
            <a:r>
              <a:rPr lang="en-US" altLang="ko-KR" sz="1600" b="1" dirty="0"/>
              <a:t>FOTA Service</a:t>
            </a:r>
          </a:p>
          <a:p>
            <a:r>
              <a:rPr lang="en-US" altLang="ko-KR" sz="1600" dirty="0" smtClean="0"/>
              <a:t> If </a:t>
            </a:r>
            <a:r>
              <a:rPr lang="en-US" altLang="ko-KR" sz="1600" dirty="0"/>
              <a:t>you accept “Disclaimer”, your mobile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will </a:t>
            </a:r>
            <a:r>
              <a:rPr lang="en-US" altLang="ko-KR" sz="1600" dirty="0"/>
              <a:t>check S/W version in Samsung 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server </a:t>
            </a:r>
            <a:r>
              <a:rPr lang="en-US" altLang="ko-KR" sz="1600" dirty="0"/>
              <a:t>and update to latest </a:t>
            </a:r>
            <a:r>
              <a:rPr lang="en-US" altLang="ko-KR" sz="1600" dirty="0" smtClean="0"/>
              <a:t>version where available.</a:t>
            </a:r>
            <a:endParaRPr lang="ko-KR" altLang="en-US" sz="1600" dirty="0"/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183187" y="3500438"/>
            <a:ext cx="396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Note: </a:t>
            </a:r>
            <a:r>
              <a:rPr lang="en-US" altLang="ko-KR" sz="1600" dirty="0" smtClean="0"/>
              <a:t>A Samsung Account is no longer  required for the Samsung FOTA service</a:t>
            </a:r>
            <a:endParaRPr lang="ko-KR" altLang="en-US" sz="1600" dirty="0"/>
          </a:p>
        </p:txBody>
      </p:sp>
      <p:sp>
        <p:nvSpPr>
          <p:cNvPr id="12307" name="TextBox 19"/>
          <p:cNvSpPr txBox="1">
            <a:spLocks noChangeArrowheads="1"/>
          </p:cNvSpPr>
          <p:nvPr/>
        </p:nvSpPr>
        <p:spPr bwMode="auto">
          <a:xfrm>
            <a:off x="179388" y="5229225"/>
            <a:ext cx="2376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The Software </a:t>
            </a:r>
            <a:r>
              <a:rPr lang="en-US" altLang="ko-KR" sz="1200" dirty="0"/>
              <a:t>update 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notification </a:t>
            </a:r>
            <a:r>
              <a:rPr lang="en-US" altLang="ko-KR" sz="1200" dirty="0"/>
              <a:t>icon is displayed after S/W upgrade or initialization</a:t>
            </a:r>
            <a:endParaRPr lang="ko-KR" altLang="en-US" sz="1200" dirty="0"/>
          </a:p>
        </p:txBody>
      </p:sp>
      <p:sp>
        <p:nvSpPr>
          <p:cNvPr id="12308" name="TextBox 19"/>
          <p:cNvSpPr txBox="1">
            <a:spLocks noChangeArrowheads="1"/>
          </p:cNvSpPr>
          <p:nvPr/>
        </p:nvSpPr>
        <p:spPr bwMode="auto">
          <a:xfrm>
            <a:off x="2339975" y="5229225"/>
            <a:ext cx="3311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confirm this disclaimer,</a:t>
            </a:r>
          </a:p>
          <a:p>
            <a:pPr algn="ctr"/>
            <a:r>
              <a:rPr lang="en-US" altLang="ko-KR" sz="1200" dirty="0"/>
              <a:t>Notification icon will be </a:t>
            </a:r>
            <a:r>
              <a:rPr lang="en-US" altLang="ko-KR" sz="1200" dirty="0" smtClean="0"/>
              <a:t>disappeared.</a:t>
            </a:r>
            <a:endParaRPr lang="en-US" altLang="ko-KR" sz="1200" dirty="0"/>
          </a:p>
          <a:p>
            <a:pPr algn="ctr"/>
            <a:r>
              <a:rPr lang="en-US" altLang="ko-KR" sz="1200" dirty="0"/>
              <a:t>※ </a:t>
            </a:r>
            <a:r>
              <a:rPr lang="en-US" altLang="ko-KR" sz="1200" dirty="0" smtClean="0"/>
              <a:t>If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you tap on “</a:t>
            </a:r>
            <a:r>
              <a:rPr lang="en-US" altLang="ko-KR" sz="1200" dirty="0"/>
              <a:t>Later”, </a:t>
            </a:r>
            <a:r>
              <a:rPr lang="en-US" altLang="ko-KR" sz="1200" dirty="0" smtClean="0"/>
              <a:t>the screen it </a:t>
            </a:r>
            <a:r>
              <a:rPr lang="en-US" altLang="ko-KR" sz="1200" dirty="0"/>
              <a:t>will </a:t>
            </a:r>
            <a:r>
              <a:rPr lang="en-US" altLang="ko-KR" sz="1200" dirty="0" smtClean="0"/>
              <a:t>change.</a:t>
            </a:r>
            <a:endParaRPr lang="ko-KR" altLang="en-US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2"/>
          <a:srcRect l="23622" r="67941" b="95445"/>
          <a:stretch>
            <a:fillRect/>
          </a:stretch>
        </p:blipFill>
        <p:spPr bwMode="auto">
          <a:xfrm>
            <a:off x="6786578" y="642918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2"/>
          <a:srcRect l="23622" r="67941" b="95445"/>
          <a:stretch>
            <a:fillRect/>
          </a:stretch>
        </p:blipFill>
        <p:spPr bwMode="auto">
          <a:xfrm>
            <a:off x="1873230" y="5857892"/>
            <a:ext cx="555629" cy="500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1" name="Elbow Connector 20"/>
          <p:cNvCxnSpPr/>
          <p:nvPr/>
        </p:nvCxnSpPr>
        <p:spPr>
          <a:xfrm rot="16200000" flipV="1">
            <a:off x="-285784" y="3286124"/>
            <a:ext cx="3857652" cy="1428760"/>
          </a:xfrm>
          <a:prstGeom prst="bentConnector3">
            <a:avLst>
              <a:gd name="adj1" fmla="val 6316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2" idx="3"/>
          </p:cNvCxnSpPr>
          <p:nvPr/>
        </p:nvCxnSpPr>
        <p:spPr>
          <a:xfrm flipV="1">
            <a:off x="1763713" y="3357562"/>
            <a:ext cx="1022337" cy="792163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2857488" y="2500306"/>
            <a:ext cx="2428892" cy="2000264"/>
          </a:xfrm>
          <a:prstGeom prst="bentConnector3">
            <a:avLst>
              <a:gd name="adj1" fmla="val 9549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86050" y="4500570"/>
            <a:ext cx="1643074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0" name="한쪽 모서리가 잘린 사각형 39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1" name="한쪽 모서리가 잘린 사각형 40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2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Sub menu for Menu Button is changed</a:t>
            </a:r>
            <a:endParaRPr lang="ko-KR" altLang="en-US" b="1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7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Menu Button (1/2)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pic>
        <p:nvPicPr>
          <p:cNvPr id="133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58950"/>
            <a:ext cx="1943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5072066" y="5143512"/>
            <a:ext cx="259238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/>
              <a:t>Sub menu for Menu Button is</a:t>
            </a:r>
          </a:p>
          <a:p>
            <a:r>
              <a:rPr lang="en-US" altLang="ko-KR" sz="1400" dirty="0"/>
              <a:t>changed from </a:t>
            </a:r>
            <a:r>
              <a:rPr lang="en-US" altLang="ko-KR" sz="1400" dirty="0" smtClean="0"/>
              <a:t>Grid format </a:t>
            </a:r>
            <a:r>
              <a:rPr lang="en-US" altLang="ko-KR" sz="1400" dirty="0"/>
              <a:t>to </a:t>
            </a:r>
            <a:r>
              <a:rPr lang="en-US" altLang="ko-KR" sz="1400" b="1" dirty="0" smtClean="0"/>
              <a:t>List </a:t>
            </a:r>
            <a:r>
              <a:rPr lang="en-US" altLang="ko-KR" sz="1400" dirty="0" smtClean="0"/>
              <a:t>format</a:t>
            </a:r>
            <a:endParaRPr lang="ko-KR" altLang="en-US" sz="1400" dirty="0"/>
          </a:p>
        </p:txBody>
      </p:sp>
      <p:pic>
        <p:nvPicPr>
          <p:cNvPr id="13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직사각형 51"/>
          <p:cNvSpPr/>
          <p:nvPr/>
        </p:nvSpPr>
        <p:spPr>
          <a:xfrm>
            <a:off x="4859338" y="2924175"/>
            <a:ext cx="865187" cy="20177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948488" y="3284538"/>
            <a:ext cx="936625" cy="17287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20" y="52863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Grid </a:t>
            </a:r>
            <a:r>
              <a:rPr lang="en-US" altLang="ko-KR" sz="1400" dirty="0" smtClean="0"/>
              <a:t>format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Sub menu for Menu Button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285720" y="4214818"/>
            <a:ext cx="192882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285984" y="4572008"/>
            <a:ext cx="200026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3857620" y="521495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0" name="한쪽 모서리가 잘린 사각형 39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1" name="한쪽 모서리가 잘린 사각형 40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49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Sub menu for Menu Button is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4351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Menu Button (2/2)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4643438" y="6000768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/>
              <a:t>*Many </a:t>
            </a:r>
            <a:r>
              <a:rPr lang="en-US" altLang="ko-KR" sz="1200" dirty="0"/>
              <a:t>buttons( like “Add”, “Cancel”) are </a:t>
            </a:r>
            <a:r>
              <a:rPr lang="en-US" altLang="ko-KR" sz="1200" dirty="0" smtClean="0"/>
              <a:t>now moved </a:t>
            </a:r>
            <a:r>
              <a:rPr lang="en-US" altLang="ko-KR" sz="1200" dirty="0"/>
              <a:t>from </a:t>
            </a:r>
            <a:r>
              <a:rPr lang="en-US" altLang="ko-KR" sz="1200" dirty="0" smtClean="0"/>
              <a:t>bottom </a:t>
            </a:r>
          </a:p>
          <a:p>
            <a:pPr algn="ctr"/>
            <a:r>
              <a:rPr lang="en-US" altLang="ko-KR" sz="1200" dirty="0" smtClean="0"/>
              <a:t>of screen to the top</a:t>
            </a:r>
            <a:endParaRPr lang="ko-KR" altLang="en-US" sz="1200" dirty="0"/>
          </a:p>
        </p:txBody>
      </p:sp>
      <p:pic>
        <p:nvPicPr>
          <p:cNvPr id="14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직사각형 52"/>
          <p:cNvSpPr/>
          <p:nvPr/>
        </p:nvSpPr>
        <p:spPr>
          <a:xfrm>
            <a:off x="5940425" y="1916113"/>
            <a:ext cx="703277" cy="298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23850" y="4652963"/>
            <a:ext cx="1800225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Add </a:t>
            </a:r>
            <a:r>
              <a:rPr lang="en-US" altLang="ko-KR" sz="1400" dirty="0" smtClean="0"/>
              <a:t>and</a:t>
            </a:r>
            <a:r>
              <a:rPr lang="en-US" altLang="ko-KR" sz="1400" b="1" dirty="0" smtClean="0"/>
              <a:t> Cancel </a:t>
            </a:r>
            <a:r>
              <a:rPr lang="en-US" altLang="ko-KR" sz="1400" dirty="0" smtClean="0"/>
              <a:t>located at the </a:t>
            </a:r>
          </a:p>
          <a:p>
            <a:r>
              <a:rPr lang="en-US" altLang="ko-KR" sz="1400" dirty="0" smtClean="0"/>
              <a:t>bottom of the screen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>
            <a:off x="3143240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14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Add </a:t>
            </a:r>
            <a:r>
              <a:rPr lang="en-US" altLang="ko-KR" sz="1400" dirty="0" smtClean="0"/>
              <a:t>and</a:t>
            </a:r>
            <a:r>
              <a:rPr lang="en-US" altLang="ko-KR" sz="1400" b="1" dirty="0" smtClean="0"/>
              <a:t> Cancel </a:t>
            </a:r>
            <a:r>
              <a:rPr lang="en-US" altLang="ko-KR" sz="1400" dirty="0" smtClean="0"/>
              <a:t>located at the </a:t>
            </a:r>
          </a:p>
          <a:p>
            <a:r>
              <a:rPr lang="en-US" altLang="ko-KR" sz="1400" dirty="0" smtClean="0"/>
              <a:t>top* of the screen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Input Method 1/2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291623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2620962"/>
                <a:gridCol w="616426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7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How to select Input </a:t>
            </a:r>
            <a:r>
              <a:rPr lang="en-US" altLang="ko-KR" b="1" dirty="0">
                <a:solidFill>
                  <a:srgbClr val="403152"/>
                </a:solidFill>
              </a:rPr>
              <a:t>method </a:t>
            </a:r>
            <a:r>
              <a:rPr lang="en-US" altLang="ko-KR" b="1" dirty="0" smtClean="0">
                <a:solidFill>
                  <a:srgbClr val="403152"/>
                </a:solidFill>
              </a:rPr>
              <a:t>process </a:t>
            </a:r>
            <a:r>
              <a:rPr lang="en-US" altLang="ko-KR" b="1" dirty="0">
                <a:solidFill>
                  <a:srgbClr val="403152"/>
                </a:solidFill>
              </a:rPr>
              <a:t>is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5376" name="TextBox 11"/>
          <p:cNvSpPr txBox="1">
            <a:spLocks noChangeArrowheads="1"/>
          </p:cNvSpPr>
          <p:nvPr/>
        </p:nvSpPr>
        <p:spPr bwMode="auto">
          <a:xfrm>
            <a:off x="291623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2843213" y="50847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1. Keyboard </a:t>
            </a:r>
            <a:r>
              <a:rPr lang="en-US" altLang="ko-KR" sz="1200" dirty="0"/>
              <a:t>Icon is added in indicator bar </a:t>
            </a:r>
            <a:endParaRPr lang="ko-KR" altLang="en-US" sz="1200" dirty="0"/>
          </a:p>
        </p:txBody>
      </p:sp>
      <p:pic>
        <p:nvPicPr>
          <p:cNvPr id="15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Box 19"/>
          <p:cNvSpPr txBox="1">
            <a:spLocks noChangeArrowheads="1"/>
          </p:cNvSpPr>
          <p:nvPr/>
        </p:nvSpPr>
        <p:spPr bwMode="auto">
          <a:xfrm>
            <a:off x="4859338" y="5084763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2. Select </a:t>
            </a:r>
            <a:r>
              <a:rPr lang="en-US" altLang="ko-KR" sz="1200" dirty="0"/>
              <a:t>“Select input Method</a:t>
            </a:r>
            <a:r>
              <a:rPr lang="en-US" altLang="ko-KR" sz="1200" dirty="0" smtClean="0"/>
              <a:t>”</a:t>
            </a:r>
          </a:p>
          <a:p>
            <a:pPr algn="ctr"/>
            <a:r>
              <a:rPr lang="en-US" altLang="ko-KR" sz="1200" dirty="0" smtClean="0"/>
              <a:t>(drag down the Notification screen first)</a:t>
            </a:r>
            <a:endParaRPr lang="ko-KR" altLang="en-US" sz="1200" dirty="0"/>
          </a:p>
        </p:txBody>
      </p:sp>
      <p:sp>
        <p:nvSpPr>
          <p:cNvPr id="15382" name="TextBox 19"/>
          <p:cNvSpPr txBox="1">
            <a:spLocks noChangeArrowheads="1"/>
          </p:cNvSpPr>
          <p:nvPr/>
        </p:nvSpPr>
        <p:spPr bwMode="auto">
          <a:xfrm>
            <a:off x="6875463" y="5084763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3. Change </a:t>
            </a:r>
            <a:r>
              <a:rPr lang="en-US" altLang="ko-KR" sz="1200" dirty="0"/>
              <a:t>or configure input </a:t>
            </a:r>
            <a:r>
              <a:rPr lang="en-US" altLang="ko-KR" sz="1200" dirty="0" smtClean="0"/>
              <a:t>method</a:t>
            </a:r>
          </a:p>
          <a:p>
            <a:pPr algn="ctr"/>
            <a:endParaRPr lang="en-US" altLang="ko-KR" sz="1200" dirty="0" smtClean="0"/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SEE NEXT SLIDE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59338" y="2857497"/>
            <a:ext cx="1728787" cy="355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43213" y="1773238"/>
            <a:ext cx="288925" cy="2159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019925" y="3141663"/>
            <a:ext cx="1655763" cy="1008062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TextBox 19"/>
          <p:cNvSpPr txBox="1">
            <a:spLocks noChangeArrowheads="1"/>
          </p:cNvSpPr>
          <p:nvPr/>
        </p:nvSpPr>
        <p:spPr bwMode="auto">
          <a:xfrm>
            <a:off x="250825" y="51276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Click and hold in “Input screen”</a:t>
            </a:r>
            <a:endParaRPr lang="ko-KR" altLang="en-US" sz="1200" dirty="0"/>
          </a:p>
        </p:txBody>
      </p:sp>
      <p:sp>
        <p:nvSpPr>
          <p:cNvPr id="2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785918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 r="74265" b="86771"/>
          <a:stretch>
            <a:fillRect/>
          </a:stretch>
        </p:blipFill>
        <p:spPr bwMode="auto">
          <a:xfrm>
            <a:off x="3500430" y="5572140"/>
            <a:ext cx="1214446" cy="104095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30" name="Elbow Connector 29"/>
          <p:cNvCxnSpPr>
            <a:endCxn id="19" idx="3"/>
          </p:cNvCxnSpPr>
          <p:nvPr/>
        </p:nvCxnSpPr>
        <p:spPr>
          <a:xfrm rot="16200000" flipV="1">
            <a:off x="2078031" y="2935295"/>
            <a:ext cx="3690952" cy="1582737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58082" y="3857628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8286776" y="3500438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21"/>
          <p:cNvSpPr/>
          <p:nvPr/>
        </p:nvSpPr>
        <p:spPr>
          <a:xfrm>
            <a:off x="209581" y="86199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34" name="표 24"/>
          <p:cNvGraphicFramePr>
            <a:graphicFrameLocks noGrp="1"/>
          </p:cNvGraphicFramePr>
          <p:nvPr/>
        </p:nvGraphicFramePr>
        <p:xfrm>
          <a:off x="209581" y="1285860"/>
          <a:ext cx="8791575" cy="5121275"/>
        </p:xfrm>
        <a:graphic>
          <a:graphicData uri="http://schemas.openxmlformats.org/drawingml/2006/table">
            <a:tbl>
              <a:tblPr/>
              <a:tblGrid>
                <a:gridCol w="879157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Input Method 2/2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1800214" cy="30003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1800214" cy="30003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85786" y="500063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4. Tap in the settings icon box next to Samsung IME*</a:t>
            </a:r>
            <a:endParaRPr lang="ko-KR" altLang="en-US" sz="1200" dirty="0"/>
          </a:p>
        </p:txBody>
      </p:sp>
      <p:sp>
        <p:nvSpPr>
          <p:cNvPr id="35" name="한쪽 모서리가 잘린 사각형 23"/>
          <p:cNvSpPr/>
          <p:nvPr/>
        </p:nvSpPr>
        <p:spPr>
          <a:xfrm>
            <a:off x="285720" y="92867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906645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3428992" y="500063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5. You can now configure the Samsung IME settings</a:t>
            </a:r>
            <a:endParaRPr lang="ko-KR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85786" y="5857892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*IME – Input Method Editor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version </a:t>
            </a:r>
            <a:r>
              <a:rPr lang="en-US" altLang="ko-KR" sz="1700" dirty="0" smtClean="0">
                <a:solidFill>
                  <a:srgbClr val="FF0000"/>
                </a:solidFill>
                <a:effectLst/>
                <a:ea typeface="굴림" charset="-127"/>
                <a:cs typeface="Arial" charset="0"/>
              </a:rPr>
              <a:t>replaces all previous 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858280" cy="5794407"/>
        </p:xfrm>
        <a:graphic>
          <a:graphicData uri="http://schemas.openxmlformats.org/drawingml/2006/table">
            <a:tbl>
              <a:tblPr/>
              <a:tblGrid>
                <a:gridCol w="857250"/>
                <a:gridCol w="714375"/>
                <a:gridCol w="72866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2012.02.19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V1.0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Initial version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2012.02.20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V1.2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Add Home screen (P.2) and Face unlock (P.30)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2012.02.29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V1.3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Add FAQs (P33 and P34)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2012.03.-5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V1.4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Delete Home screen (P.7)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2012.03.12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V1.5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“not available FOTA “ is deleted (P.33)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“Device Encryption” issue is added (P.33)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2012.03.16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V2.0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HHP review  of V1.3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/1.4 &amp; 1.5 from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CS team HQ – ALSO advice taken from Galaxy S2 upgrade rev 1.2 used for advice added to the section on “</a:t>
                      </a:r>
                      <a:r>
                        <a:rPr lang="en-US" altLang="ko-KR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How to obtain the ICS update for the GT-I9100”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2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Notice with regard to use of GT-I9250 guides for further information </a:t>
                      </a: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removed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as this is a GED (Google Experience device) and subsequently different to the GT-I9100 implementation of ICS.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and </a:t>
                      </a: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4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added for  additional document version history and future updates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7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Introduction to guide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8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advice regarding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Upgrading GT-I9100 from Gingerbread to ICE cream sandwich brought from end of presentation to the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beginning (This slide item removed by HQ in Ver. 1.5 – now restored to Ver. 2.0 by ECC HHP as still relevant) 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9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 - FAQ – Bluetooth 3.0 HS &amp; Adobe flash brought forward and added to “Observations regarding the update “section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10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UPDATE via KIES – using Exchange Server account advice added by HQ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13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Additional slide added regarding Set up wizard added due to differences between Generic and implemented ICS updates for GT-I9100</a:t>
                      </a:r>
                    </a:p>
                    <a:p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14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extra text &amp; pictures added regarding “</a:t>
                      </a:r>
                      <a:r>
                        <a:rPr lang="en-GB" sz="1000" b="1" dirty="0" smtClean="0"/>
                        <a:t>*</a:t>
                      </a:r>
                      <a:r>
                        <a:rPr lang="en-GB" sz="1000" dirty="0" smtClean="0"/>
                        <a:t>Touch and hold on the bar at the top of the screen and then drag down to </a:t>
                      </a:r>
                    </a:p>
                    <a:p>
                      <a:r>
                        <a:rPr lang="en-GB" sz="1000" dirty="0" smtClean="0"/>
                        <a:t>Reveal the drop Down menu  / notification  panel”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19 </a:t>
                      </a:r>
                      <a:r>
                        <a:rPr kumimoji="1" lang="en-GB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added slide regarding </a:t>
                      </a:r>
                      <a:r>
                        <a:rPr lang="en-GB" sz="1000" dirty="0" smtClean="0"/>
                        <a:t>IME – Input Method Editor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Slide 23 </a:t>
                      </a:r>
                      <a:r>
                        <a:rPr lang="en-GB" sz="1000" dirty="0" smtClean="0"/>
                        <a:t>– section “</a:t>
                      </a:r>
                      <a:r>
                        <a:rPr lang="en-US" altLang="ko-KR" sz="1000" b="1" dirty="0" smtClean="0">
                          <a:solidFill>
                            <a:srgbClr val="403152"/>
                          </a:solidFill>
                        </a:rPr>
                        <a:t>Text selecting options” e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xpanded to 3 slides with additional material added to describe how to use chare text function using Messaging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Slide 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“Save contact to”  slide  simplified</a:t>
                      </a:r>
                      <a:endParaRPr lang="en-GB" altLang="ko-KR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Power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9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“Restart”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40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</a:t>
            </a:r>
            <a:r>
              <a:rPr lang="en-US" altLang="ko-KR" sz="1200" b="1" dirty="0"/>
              <a:t>Restart</a:t>
            </a:r>
            <a:r>
              <a:rPr lang="en-US" altLang="ko-KR" sz="1200" dirty="0"/>
              <a:t>” option is added when</a:t>
            </a:r>
          </a:p>
          <a:p>
            <a:r>
              <a:rPr lang="en-US" altLang="ko-KR" sz="1200" dirty="0"/>
              <a:t>you press power button for a</a:t>
            </a:r>
          </a:p>
          <a:p>
            <a:r>
              <a:rPr lang="en-US" altLang="ko-KR" sz="1200" dirty="0"/>
              <a:t>few seconds</a:t>
            </a:r>
            <a:endParaRPr lang="ko-KR" altLang="en-US" sz="1200" dirty="0"/>
          </a:p>
        </p:txBody>
      </p:sp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4787900" y="4286250"/>
            <a:ext cx="863600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85720" y="5072074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Options shown when</a:t>
            </a:r>
            <a:endParaRPr lang="en-US" altLang="ko-KR" sz="1200" dirty="0"/>
          </a:p>
          <a:p>
            <a:r>
              <a:rPr lang="en-US" altLang="ko-KR" sz="1200" dirty="0"/>
              <a:t>you press power button for a</a:t>
            </a:r>
          </a:p>
          <a:p>
            <a:r>
              <a:rPr lang="en-US" altLang="ko-KR" sz="1200" dirty="0"/>
              <a:t>few seconds</a:t>
            </a:r>
            <a:endParaRPr lang="ko-KR" altLang="en-US" sz="1200" dirty="0"/>
          </a:p>
        </p:txBody>
      </p:sp>
      <p:sp>
        <p:nvSpPr>
          <p:cNvPr id="17" name="Right Arrow 16"/>
          <p:cNvSpPr/>
          <p:nvPr/>
        </p:nvSpPr>
        <p:spPr>
          <a:xfrm>
            <a:off x="2857488" y="500063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Slide Lock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To </a:t>
            </a:r>
            <a:r>
              <a:rPr lang="en-US" altLang="ko-KR" b="1" dirty="0">
                <a:solidFill>
                  <a:srgbClr val="403152"/>
                </a:solidFill>
              </a:rPr>
              <a:t>unlock</a:t>
            </a: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slide lock, touch and drag to outside of circle</a:t>
            </a:r>
            <a:endParaRPr lang="ko-KR" altLang="en-US" b="1" dirty="0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To unlock slide lock, touch and drag to outside of circle</a:t>
            </a:r>
            <a:endParaRPr lang="ko-KR" altLang="en-US" sz="1200"/>
          </a:p>
        </p:txBody>
      </p:sp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AutoShape 8"/>
          <p:cNvSpPr>
            <a:spLocks noChangeArrowheads="1"/>
          </p:cNvSpPr>
          <p:nvPr/>
        </p:nvSpPr>
        <p:spPr bwMode="auto">
          <a:xfrm rot="18526935" flipH="1">
            <a:off x="5057775" y="3213100"/>
            <a:ext cx="1665288" cy="382588"/>
          </a:xfrm>
          <a:prstGeom prst="flowChartTerminator">
            <a:avLst/>
          </a:prstGeom>
          <a:solidFill>
            <a:srgbClr val="FF0000">
              <a:alpha val="41176"/>
            </a:srgb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8" name="AutoShape 9"/>
          <p:cNvSpPr>
            <a:spLocks noChangeArrowheads="1"/>
          </p:cNvSpPr>
          <p:nvPr/>
        </p:nvSpPr>
        <p:spPr bwMode="auto">
          <a:xfrm rot="2281618" flipH="1" flipV="1">
            <a:off x="5786438" y="2687638"/>
            <a:ext cx="193675" cy="1439862"/>
          </a:xfrm>
          <a:prstGeom prst="downArrow">
            <a:avLst>
              <a:gd name="adj1" fmla="val 41602"/>
              <a:gd name="adj2" fmla="val 98850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9" name="Picture 28" descr="Symbols_Finger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933825"/>
            <a:ext cx="8207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4176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To unlock slide lock, touch and drag “Lock screen”</a:t>
            </a:r>
            <a:endParaRPr lang="ko-KR" altLang="en-US" sz="1200" dirty="0"/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43306" y="535782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– Recent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46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Recent application display UI is changed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1844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press “Home” button for a few seconds, recent applications are displayed.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If you want to remove an application in recent list, select and drag to right or left side</a:t>
            </a:r>
            <a:endParaRPr lang="ko-KR" altLang="en-US" sz="1200" dirty="0"/>
          </a:p>
        </p:txBody>
      </p:sp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AutoShape 8"/>
          <p:cNvSpPr>
            <a:spLocks noChangeArrowheads="1"/>
          </p:cNvSpPr>
          <p:nvPr/>
        </p:nvSpPr>
        <p:spPr bwMode="auto">
          <a:xfrm rot="10800000" flipH="1">
            <a:off x="4749800" y="3284538"/>
            <a:ext cx="1477963" cy="382587"/>
          </a:xfrm>
          <a:prstGeom prst="flowChartTerminator">
            <a:avLst/>
          </a:prstGeom>
          <a:solidFill>
            <a:srgbClr val="FF0000">
              <a:alpha val="41176"/>
            </a:srgb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ko-KR" altLang="en-US" b="1"/>
          </a:p>
        </p:txBody>
      </p:sp>
      <p:sp>
        <p:nvSpPr>
          <p:cNvPr id="18452" name="AutoShape 9"/>
          <p:cNvSpPr>
            <a:spLocks noChangeArrowheads="1"/>
          </p:cNvSpPr>
          <p:nvPr/>
        </p:nvSpPr>
        <p:spPr bwMode="auto">
          <a:xfrm rot="-5400000" flipH="1" flipV="1">
            <a:off x="5347494" y="3061494"/>
            <a:ext cx="193675" cy="842963"/>
          </a:xfrm>
          <a:prstGeom prst="downArrow">
            <a:avLst>
              <a:gd name="adj1" fmla="val 41602"/>
              <a:gd name="adj2" fmla="val 98938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pic>
        <p:nvPicPr>
          <p:cNvPr id="18453" name="Picture 28" descr="Symbols_Finger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4512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22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41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If you press “Home” button for a few seconds, recent applications are displayed.</a:t>
            </a:r>
            <a:endParaRPr lang="en-US" altLang="ko-KR" sz="1200" dirty="0"/>
          </a:p>
        </p:txBody>
      </p:sp>
      <p:sp>
        <p:nvSpPr>
          <p:cNvPr id="19" name="Right Arrow 18"/>
          <p:cNvSpPr/>
          <p:nvPr/>
        </p:nvSpPr>
        <p:spPr>
          <a:xfrm>
            <a:off x="3071802" y="571501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1/3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Text selecting options are moved to </a:t>
            </a:r>
            <a:r>
              <a:rPr lang="en-US" altLang="ko-KR" b="1" dirty="0" smtClean="0">
                <a:solidFill>
                  <a:srgbClr val="403152"/>
                </a:solidFill>
              </a:rPr>
              <a:t>the top of screen 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9" name="TextBox 19"/>
          <p:cNvSpPr txBox="1">
            <a:spLocks noChangeArrowheads="1"/>
          </p:cNvSpPr>
          <p:nvPr/>
        </p:nvSpPr>
        <p:spPr bwMode="auto">
          <a:xfrm>
            <a:off x="123810" y="5072074"/>
            <a:ext cx="2305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touch and hold 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In the area of the text </a:t>
            </a:r>
          </a:p>
          <a:p>
            <a:pPr algn="ctr"/>
            <a:r>
              <a:rPr lang="en-US" altLang="ko-KR" sz="1200" dirty="0" smtClean="0"/>
              <a:t>on the screen of the web browser </a:t>
            </a:r>
            <a:r>
              <a:rPr lang="en-US" altLang="ko-KR" sz="1200" dirty="0"/>
              <a:t>4 icons will be</a:t>
            </a:r>
          </a:p>
          <a:p>
            <a:pPr algn="ctr"/>
            <a:r>
              <a:rPr lang="en-US" altLang="ko-KR" sz="1200" dirty="0"/>
              <a:t>displayed </a:t>
            </a:r>
            <a:r>
              <a:rPr lang="en-US" altLang="ko-KR" sz="1200" dirty="0" smtClean="0"/>
              <a:t>at the top</a:t>
            </a:r>
            <a:endParaRPr lang="en-US" altLang="ko-KR" sz="1200" dirty="0"/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000233" y="1214423"/>
            <a:ext cx="614366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403152"/>
                </a:solidFill>
              </a:rPr>
              <a:t>Example below shows Text selection when using WEB browser</a:t>
            </a:r>
            <a:endParaRPr lang="ko-KR" altLang="en-US" sz="1400" b="1" dirty="0">
              <a:solidFill>
                <a:srgbClr val="40315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2057415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85926"/>
            <a:ext cx="2057415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3000364" y="5429264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If you touch and hold </a:t>
            </a:r>
            <a:r>
              <a:rPr lang="en-US" altLang="ko-KR" sz="1200" dirty="0" smtClean="0"/>
              <a:t>one of the icons next to the highlighted test you can drag across  the screen to expand the highlighted text selection.</a:t>
            </a:r>
            <a:endParaRPr lang="en-US" altLang="ko-KR" sz="1200" dirty="0"/>
          </a:p>
        </p:txBody>
      </p:sp>
      <p:sp>
        <p:nvSpPr>
          <p:cNvPr id="37" name="Rectangle 36"/>
          <p:cNvSpPr/>
          <p:nvPr/>
        </p:nvSpPr>
        <p:spPr>
          <a:xfrm>
            <a:off x="214282" y="1857364"/>
            <a:ext cx="2000264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Elbow Connector 38"/>
          <p:cNvCxnSpPr>
            <a:endCxn id="37" idx="2"/>
          </p:cNvCxnSpPr>
          <p:nvPr/>
        </p:nvCxnSpPr>
        <p:spPr>
          <a:xfrm rot="16200000" flipV="1">
            <a:off x="71406" y="3429000"/>
            <a:ext cx="3214710" cy="928694"/>
          </a:xfrm>
          <a:prstGeom prst="bentConnector3">
            <a:avLst>
              <a:gd name="adj1" fmla="val 78896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8596" y="3143248"/>
            <a:ext cx="92869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Elbow Connector 42"/>
          <p:cNvCxnSpPr/>
          <p:nvPr/>
        </p:nvCxnSpPr>
        <p:spPr>
          <a:xfrm rot="16200000" flipV="1">
            <a:off x="214282" y="4357694"/>
            <a:ext cx="121444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57488" y="3286124"/>
            <a:ext cx="1500198" cy="10001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Elbow Connector 48"/>
          <p:cNvCxnSpPr/>
          <p:nvPr/>
        </p:nvCxnSpPr>
        <p:spPr>
          <a:xfrm>
            <a:off x="3857620" y="4000504"/>
            <a:ext cx="2786082" cy="142876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72264" y="3786190"/>
            <a:ext cx="571504" cy="7143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2/3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Text selecting options are moved to </a:t>
            </a:r>
            <a:r>
              <a:rPr lang="en-US" altLang="ko-KR" b="1" dirty="0" smtClean="0">
                <a:solidFill>
                  <a:srgbClr val="403152"/>
                </a:solidFill>
              </a:rPr>
              <a:t>the top of screen 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000233" y="1214423"/>
            <a:ext cx="614366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403152"/>
                </a:solidFill>
              </a:rPr>
              <a:t>Example below shows Text selection when using WEB browser</a:t>
            </a:r>
            <a:endParaRPr lang="ko-KR" altLang="en-US" sz="1400" b="1" dirty="0">
              <a:solidFill>
                <a:srgbClr val="40315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57364"/>
            <a:ext cx="2314592" cy="38576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2357454" cy="39290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2271729" cy="3786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85918" y="2000240"/>
            <a:ext cx="4286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58" y="585789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Tap on the Share icon to enable selected texts to be used by other applications e.g. </a:t>
            </a:r>
            <a:r>
              <a:rPr lang="en-US" altLang="ko-KR" sz="1200" b="1" dirty="0" smtClean="0"/>
              <a:t>Messaging</a:t>
            </a:r>
            <a:endParaRPr lang="en-US" altLang="ko-KR" sz="1200" b="1" dirty="0"/>
          </a:p>
        </p:txBody>
      </p:sp>
      <p:cxnSp>
        <p:nvCxnSpPr>
          <p:cNvPr id="22" name="Elbow Connector 21"/>
          <p:cNvCxnSpPr>
            <a:endCxn id="19" idx="2"/>
          </p:cNvCxnSpPr>
          <p:nvPr/>
        </p:nvCxnSpPr>
        <p:spPr>
          <a:xfrm rot="5400000" flipH="1" flipV="1">
            <a:off x="-32" y="3786190"/>
            <a:ext cx="3286148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00364" y="4500570"/>
            <a:ext cx="157163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Elbow Connector 27"/>
          <p:cNvCxnSpPr/>
          <p:nvPr/>
        </p:nvCxnSpPr>
        <p:spPr>
          <a:xfrm rot="16200000" flipV="1">
            <a:off x="4071934" y="5072074"/>
            <a:ext cx="928694" cy="64294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29256" y="5857892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Selected text automatically pasted into the </a:t>
            </a:r>
          </a:p>
          <a:p>
            <a:r>
              <a:rPr lang="en-US" altLang="ko-KR" sz="1200" b="1" dirty="0" smtClean="0"/>
              <a:t>Messaging Text box</a:t>
            </a:r>
            <a:endParaRPr lang="en-US" altLang="ko-KR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357818" y="2571744"/>
            <a:ext cx="1785950" cy="7858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5143504" y="4572008"/>
            <a:ext cx="2571768" cy="1588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92867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3/3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Text selecting options are moved to the top of screen </a:t>
            </a:r>
            <a:endParaRPr lang="ko-KR" altLang="en-US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9" y="2424933"/>
            <a:ext cx="1944688" cy="3240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71" name="Picture 4"/>
          <p:cNvPicPr>
            <a:picLocks noChangeAspect="1" noChangeArrowheads="1"/>
          </p:cNvPicPr>
          <p:nvPr/>
        </p:nvPicPr>
        <p:blipFill>
          <a:blip r:embed="rId3"/>
          <a:srcRect b="53328"/>
          <a:stretch>
            <a:fillRect/>
          </a:stretch>
        </p:blipFill>
        <p:spPr bwMode="auto">
          <a:xfrm>
            <a:off x="3313142" y="1773238"/>
            <a:ext cx="1944687" cy="151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72" name="Picture 5"/>
          <p:cNvPicPr>
            <a:picLocks noChangeAspect="1" noChangeArrowheads="1"/>
          </p:cNvPicPr>
          <p:nvPr/>
        </p:nvPicPr>
        <p:blipFill>
          <a:blip r:embed="rId4"/>
          <a:srcRect t="53339"/>
          <a:stretch>
            <a:fillRect/>
          </a:stretch>
        </p:blipFill>
        <p:spPr bwMode="auto">
          <a:xfrm>
            <a:off x="6194454" y="1773238"/>
            <a:ext cx="1943100" cy="15113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969965" y="2509059"/>
            <a:ext cx="38732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194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267" y="1773238"/>
            <a:ext cx="5238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4867" y="1773238"/>
            <a:ext cx="542925" cy="542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947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5817" y="4076700"/>
            <a:ext cx="581025" cy="5810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9480" name="TextBox 19"/>
          <p:cNvSpPr txBox="1">
            <a:spLocks noChangeArrowheads="1"/>
          </p:cNvSpPr>
          <p:nvPr/>
        </p:nvSpPr>
        <p:spPr bwMode="auto">
          <a:xfrm>
            <a:off x="3313142" y="3357563"/>
            <a:ext cx="18002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All </a:t>
            </a:r>
            <a:r>
              <a:rPr lang="en-US" altLang="ko-KR" sz="1200" dirty="0" smtClean="0"/>
              <a:t>text is selected</a:t>
            </a:r>
            <a:endParaRPr lang="en-US" altLang="ko-KR" sz="1200" dirty="0"/>
          </a:p>
        </p:txBody>
      </p:sp>
      <p:sp>
        <p:nvSpPr>
          <p:cNvPr id="19481" name="TextBox 19"/>
          <p:cNvSpPr txBox="1">
            <a:spLocks noChangeArrowheads="1"/>
          </p:cNvSpPr>
          <p:nvPr/>
        </p:nvSpPr>
        <p:spPr bwMode="auto">
          <a:xfrm>
            <a:off x="6194454" y="3357563"/>
            <a:ext cx="2303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Selected </a:t>
            </a:r>
            <a:r>
              <a:rPr lang="en-US" altLang="ko-KR" sz="1200" dirty="0" smtClean="0"/>
              <a:t>text copied </a:t>
            </a:r>
            <a:r>
              <a:rPr lang="en-US" altLang="ko-KR" sz="1200" dirty="0"/>
              <a:t>to clipboard</a:t>
            </a:r>
          </a:p>
        </p:txBody>
      </p:sp>
      <p:sp>
        <p:nvSpPr>
          <p:cNvPr id="19483" name="TextBox 19"/>
          <p:cNvSpPr txBox="1">
            <a:spLocks noChangeArrowheads="1"/>
          </p:cNvSpPr>
          <p:nvPr/>
        </p:nvSpPr>
        <p:spPr bwMode="auto">
          <a:xfrm>
            <a:off x="6194454" y="5876925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Find </a:t>
            </a:r>
            <a:r>
              <a:rPr lang="en-US" altLang="ko-KR" sz="1200" dirty="0" smtClean="0"/>
              <a:t>text </a:t>
            </a:r>
            <a:r>
              <a:rPr lang="en-US" altLang="ko-KR" sz="1200" dirty="0"/>
              <a:t>or search them in Internet</a:t>
            </a:r>
          </a:p>
        </p:txBody>
      </p:sp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0034" y="5866645"/>
            <a:ext cx="3500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Further functions available</a:t>
            </a:r>
            <a:endParaRPr lang="en-US" altLang="ko-KR" sz="1200" b="1" dirty="0"/>
          </a:p>
        </p:txBody>
      </p:sp>
      <p:sp>
        <p:nvSpPr>
          <p:cNvPr id="25" name="직사각형 14"/>
          <p:cNvSpPr/>
          <p:nvPr/>
        </p:nvSpPr>
        <p:spPr>
          <a:xfrm>
            <a:off x="1428729" y="2509059"/>
            <a:ext cx="285752" cy="4286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6" name="직사각형 14"/>
          <p:cNvSpPr/>
          <p:nvPr/>
        </p:nvSpPr>
        <p:spPr>
          <a:xfrm>
            <a:off x="1785918" y="2500306"/>
            <a:ext cx="357190" cy="4286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cxnSp>
        <p:nvCxnSpPr>
          <p:cNvPr id="31" name="Shape 30"/>
          <p:cNvCxnSpPr>
            <a:endCxn id="15" idx="0"/>
          </p:cNvCxnSpPr>
          <p:nvPr/>
        </p:nvCxnSpPr>
        <p:spPr>
          <a:xfrm rot="10800000" flipV="1">
            <a:off x="1163628" y="1857363"/>
            <a:ext cx="2122488" cy="65169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600200" y="2779295"/>
            <a:ext cx="4572000" cy="1179094"/>
          </a:xfrm>
          <a:custGeom>
            <a:avLst/>
            <a:gdLst>
              <a:gd name="connsiteX0" fmla="*/ 4572000 w 4572000"/>
              <a:gd name="connsiteY0" fmla="*/ 397042 h 1179094"/>
              <a:gd name="connsiteX1" fmla="*/ 3862137 w 4572000"/>
              <a:gd name="connsiteY1" fmla="*/ 397042 h 1179094"/>
              <a:gd name="connsiteX2" fmla="*/ 3850105 w 4572000"/>
              <a:gd name="connsiteY2" fmla="*/ 1155031 h 1179094"/>
              <a:gd name="connsiteX3" fmla="*/ 132347 w 4572000"/>
              <a:gd name="connsiteY3" fmla="*/ 1179094 h 1179094"/>
              <a:gd name="connsiteX4" fmla="*/ 132347 w 4572000"/>
              <a:gd name="connsiteY4" fmla="*/ 144379 h 1179094"/>
              <a:gd name="connsiteX5" fmla="*/ 0 w 4572000"/>
              <a:gd name="connsiteY5" fmla="*/ 0 h 117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1179094">
                <a:moveTo>
                  <a:pt x="4572000" y="397042"/>
                </a:moveTo>
                <a:lnTo>
                  <a:pt x="3862137" y="397042"/>
                </a:lnTo>
                <a:lnTo>
                  <a:pt x="3850105" y="1155031"/>
                </a:lnTo>
                <a:lnTo>
                  <a:pt x="132347" y="1179094"/>
                </a:lnTo>
                <a:lnTo>
                  <a:pt x="132347" y="144379"/>
                </a:lnTo>
                <a:lnTo>
                  <a:pt x="0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>
            <a:off x="2037862" y="2935705"/>
            <a:ext cx="4391526" cy="2177716"/>
          </a:xfrm>
          <a:custGeom>
            <a:avLst/>
            <a:gdLst>
              <a:gd name="connsiteX0" fmla="*/ 4391526 w 4391526"/>
              <a:gd name="connsiteY0" fmla="*/ 2177716 h 2177716"/>
              <a:gd name="connsiteX1" fmla="*/ 0 w 4391526"/>
              <a:gd name="connsiteY1" fmla="*/ 2177716 h 2177716"/>
              <a:gd name="connsiteX2" fmla="*/ 0 w 4391526"/>
              <a:gd name="connsiteY2" fmla="*/ 0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1526" h="2177716">
                <a:moveTo>
                  <a:pt x="4391526" y="2177716"/>
                </a:moveTo>
                <a:lnTo>
                  <a:pt x="0" y="2177716"/>
                </a:lnTo>
                <a:lnTo>
                  <a:pt x="0" y="0"/>
                </a:ln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477" name="Picture 9"/>
          <p:cNvPicPr>
            <a:picLocks noChangeAspect="1" noChangeArrowheads="1"/>
          </p:cNvPicPr>
          <p:nvPr/>
        </p:nvPicPr>
        <p:blipFill>
          <a:blip r:embed="rId8"/>
          <a:srcRect b="46661"/>
          <a:stretch>
            <a:fillRect/>
          </a:stretch>
        </p:blipFill>
        <p:spPr bwMode="auto">
          <a:xfrm>
            <a:off x="6194454" y="4076700"/>
            <a:ext cx="1943100" cy="17287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Call – Icon, Contacts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9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Call / Phone </a:t>
            </a:r>
            <a:r>
              <a:rPr lang="en-US" altLang="ko-KR" b="1" dirty="0">
                <a:solidFill>
                  <a:srgbClr val="403152"/>
                </a:solidFill>
              </a:rPr>
              <a:t>Menu </a:t>
            </a:r>
            <a:r>
              <a:rPr lang="en-US" altLang="ko-KR" b="1" dirty="0" smtClean="0">
                <a:solidFill>
                  <a:srgbClr val="403152"/>
                </a:solidFill>
              </a:rPr>
              <a:t>User Interface (UI) now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049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97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4572000" y="5084763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Phone “menu”  changed.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Description for each tap and contacts </a:t>
            </a:r>
            <a:r>
              <a:rPr lang="en-US" altLang="ko-KR" sz="1200" dirty="0" smtClean="0"/>
              <a:t>tab </a:t>
            </a:r>
            <a:r>
              <a:rPr lang="en-US" altLang="ko-KR" sz="1200" dirty="0"/>
              <a:t>are removed</a:t>
            </a:r>
            <a:endParaRPr lang="ko-KR" altLang="en-US" sz="1200" dirty="0"/>
          </a:p>
        </p:txBody>
      </p:sp>
      <p:sp>
        <p:nvSpPr>
          <p:cNvPr id="30" name="직사각형 29"/>
          <p:cNvSpPr/>
          <p:nvPr/>
        </p:nvSpPr>
        <p:spPr>
          <a:xfrm>
            <a:off x="4787900" y="1916113"/>
            <a:ext cx="1728788" cy="288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0500" name="TextBox 19"/>
          <p:cNvSpPr txBox="1">
            <a:spLocks noChangeArrowheads="1"/>
          </p:cNvSpPr>
          <p:nvPr/>
        </p:nvSpPr>
        <p:spPr bwMode="auto">
          <a:xfrm>
            <a:off x="4554553" y="5857892"/>
            <a:ext cx="2232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Contacts </a:t>
            </a:r>
            <a:r>
              <a:rPr lang="en-US" altLang="ko-KR" sz="1200" dirty="0" smtClean="0"/>
              <a:t>Tab  removed</a:t>
            </a:r>
            <a:endParaRPr lang="ko-KR" altLang="en-US" sz="1200" dirty="0"/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14282" y="1857364"/>
            <a:ext cx="2000264" cy="512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85720" y="52149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Phone “menu” </a:t>
            </a:r>
            <a:endParaRPr lang="ko-KR" altLang="en-US" sz="1200" dirty="0"/>
          </a:p>
        </p:txBody>
      </p:sp>
      <p:sp>
        <p:nvSpPr>
          <p:cNvPr id="18" name="Right Arrow 17"/>
          <p:cNvSpPr/>
          <p:nvPr/>
        </p:nvSpPr>
        <p:spPr>
          <a:xfrm>
            <a:off x="2857488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rcRect b="80157"/>
          <a:stretch>
            <a:fillRect/>
          </a:stretch>
        </p:blipFill>
        <p:spPr bwMode="auto">
          <a:xfrm>
            <a:off x="357158" y="5643578"/>
            <a:ext cx="3025070" cy="10001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2"/>
          <a:srcRect b="84566"/>
          <a:stretch>
            <a:fillRect/>
          </a:stretch>
        </p:blipFill>
        <p:spPr bwMode="auto">
          <a:xfrm>
            <a:off x="6360009" y="5715016"/>
            <a:ext cx="2498271" cy="6429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857356" y="5786454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Elbow Connector 27"/>
          <p:cNvCxnSpPr>
            <a:stCxn id="21" idx="3"/>
          </p:cNvCxnSpPr>
          <p:nvPr/>
        </p:nvCxnSpPr>
        <p:spPr>
          <a:xfrm flipV="1">
            <a:off x="2643174" y="6000768"/>
            <a:ext cx="2000264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Call – Favorites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Thumbnail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used to display contacts in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avorites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52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Favorites now shown as a Thumbnail  with Contact name added in the thumbnail view</a:t>
            </a:r>
            <a:endParaRPr lang="ko-KR" altLang="en-US" sz="1200" dirty="0"/>
          </a:p>
        </p:txBody>
      </p:sp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Contacts added to Favorites</a:t>
            </a:r>
          </a:p>
          <a:p>
            <a:r>
              <a:rPr kumimoji="0" lang="en-US" altLang="ko-KR" sz="1200" dirty="0" smtClean="0"/>
              <a:t>Shown in </a:t>
            </a:r>
            <a:r>
              <a:rPr kumimoji="0" lang="en-US" altLang="ko-KR" sz="1200" b="1" dirty="0" smtClean="0"/>
              <a:t>Rows</a:t>
            </a:r>
            <a:endParaRPr lang="ko-KR" altLang="en-US" sz="1200" b="1" dirty="0"/>
          </a:p>
        </p:txBody>
      </p:sp>
      <p:sp>
        <p:nvSpPr>
          <p:cNvPr id="16" name="Right Arrow 15"/>
          <p:cNvSpPr/>
          <p:nvPr/>
        </p:nvSpPr>
        <p:spPr>
          <a:xfrm>
            <a:off x="2857488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Contacts – Save contact to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4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“Save </a:t>
            </a:r>
            <a:r>
              <a:rPr lang="en-US" altLang="ko-KR" b="1" dirty="0" smtClean="0">
                <a:solidFill>
                  <a:srgbClr val="403152"/>
                </a:solidFill>
              </a:rPr>
              <a:t>new contacts </a:t>
            </a:r>
            <a:r>
              <a:rPr lang="en-US" altLang="ko-KR" b="1" dirty="0">
                <a:solidFill>
                  <a:srgbClr val="403152"/>
                </a:solidFill>
              </a:rPr>
              <a:t>to” </a:t>
            </a:r>
            <a:r>
              <a:rPr lang="en-US" altLang="ko-KR" b="1" dirty="0" smtClean="0">
                <a:solidFill>
                  <a:srgbClr val="403152"/>
                </a:solidFill>
              </a:rPr>
              <a:t>option removed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254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45" name="TextBox 19"/>
          <p:cNvSpPr txBox="1">
            <a:spLocks noChangeArrowheads="1"/>
          </p:cNvSpPr>
          <p:nvPr/>
        </p:nvSpPr>
        <p:spPr bwMode="auto">
          <a:xfrm>
            <a:off x="4714876" y="5000636"/>
            <a:ext cx="41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200" dirty="0"/>
          </a:p>
          <a:p>
            <a:r>
              <a:rPr lang="en-US" altLang="ko-KR" sz="1200" dirty="0" smtClean="0"/>
              <a:t> </a:t>
            </a:r>
            <a:r>
              <a:rPr lang="en-US" altLang="ko-KR" sz="1200" dirty="0"/>
              <a:t>“Save new contacts to” options </a:t>
            </a:r>
            <a:r>
              <a:rPr lang="en-US" altLang="ko-KR" sz="1200" dirty="0" smtClean="0"/>
              <a:t>now removed </a:t>
            </a:r>
            <a:endParaRPr lang="ko-KR" altLang="en-US" sz="1200" dirty="0"/>
          </a:p>
        </p:txBody>
      </p:sp>
      <p:pic>
        <p:nvPicPr>
          <p:cNvPr id="22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944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Box 19"/>
          <p:cNvSpPr txBox="1">
            <a:spLocks noChangeArrowheads="1"/>
          </p:cNvSpPr>
          <p:nvPr/>
        </p:nvSpPr>
        <p:spPr bwMode="auto">
          <a:xfrm>
            <a:off x="250825" y="5223703"/>
            <a:ext cx="41767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Contacts Settings - “</a:t>
            </a:r>
            <a:r>
              <a:rPr lang="en-US" altLang="ko-KR" sz="1200" dirty="0"/>
              <a:t>Save new contact to” </a:t>
            </a:r>
            <a:r>
              <a:rPr lang="en-US" altLang="ko-KR" sz="1200" dirty="0" smtClean="0"/>
              <a:t>option available</a:t>
            </a:r>
            <a:endParaRPr lang="en-US" altLang="ko-KR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43306" y="435769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Message – Select a contact Icons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66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Contact, Logs </a:t>
            </a:r>
            <a:r>
              <a:rPr lang="en-US" altLang="ko-KR" b="1" dirty="0" smtClean="0">
                <a:solidFill>
                  <a:srgbClr val="403152"/>
                </a:solidFill>
              </a:rPr>
              <a:t>Icons now removed in </a:t>
            </a:r>
            <a:r>
              <a:rPr lang="en-US" altLang="ko-KR" b="1" dirty="0">
                <a:solidFill>
                  <a:srgbClr val="403152"/>
                </a:solidFill>
              </a:rPr>
              <a:t>“Select a contact</a:t>
            </a:r>
            <a:r>
              <a:rPr lang="en-US" altLang="ko-KR" b="1" dirty="0" smtClean="0">
                <a:solidFill>
                  <a:srgbClr val="403152"/>
                </a:solidFill>
              </a:rPr>
              <a:t>” function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356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35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6715140" y="2214554"/>
            <a:ext cx="2071701" cy="2857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6156325" y="1916113"/>
            <a:ext cx="431800" cy="3603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2293938" y="2000241"/>
            <a:ext cx="1992310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1763713" y="1925638"/>
            <a:ext cx="431800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00034" y="5214950"/>
            <a:ext cx="3024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 smtClean="0"/>
              <a:t>Icons displayed </a:t>
            </a:r>
            <a:r>
              <a:rPr lang="en-US" altLang="ko-KR" sz="1200" dirty="0" smtClean="0"/>
              <a:t>for Contacts / Recent (Call logs) Groups 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Contacts., Logs</a:t>
            </a:r>
            <a:endParaRPr lang="ko-KR" altLang="en-US" sz="1200" dirty="0"/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714876" y="5214950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Icons </a:t>
            </a:r>
            <a:r>
              <a:rPr lang="en-US" altLang="ko-KR" sz="1200" b="1" dirty="0" smtClean="0"/>
              <a:t>now removed </a:t>
            </a:r>
            <a:r>
              <a:rPr lang="en-US" altLang="ko-KR" sz="1200" dirty="0" smtClean="0"/>
              <a:t>for Contacts / Recent (Call logs) Groups 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Contacts., Logs</a:t>
            </a:r>
            <a:endParaRPr lang="ko-KR" altLang="en-US" sz="1200" dirty="0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/>
          <a:srcRect b="80157"/>
          <a:stretch>
            <a:fillRect/>
          </a:stretch>
        </p:blipFill>
        <p:spPr bwMode="auto">
          <a:xfrm>
            <a:off x="403922" y="5715016"/>
            <a:ext cx="3025070" cy="10001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b="75747"/>
          <a:stretch>
            <a:fillRect/>
          </a:stretch>
        </p:blipFill>
        <p:spPr bwMode="auto">
          <a:xfrm>
            <a:off x="5357818" y="5643578"/>
            <a:ext cx="2643206" cy="10680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3643306" y="600076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version </a:t>
            </a:r>
            <a:r>
              <a:rPr lang="en-US" altLang="ko-KR" sz="1700" dirty="0" smtClean="0">
                <a:solidFill>
                  <a:srgbClr val="FF0000"/>
                </a:solidFill>
                <a:effectLst/>
                <a:ea typeface="굴림" charset="-127"/>
                <a:cs typeface="Arial" charset="0"/>
              </a:rPr>
              <a:t>replaces all previous 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785225" cy="1707531"/>
        </p:xfrm>
        <a:graphic>
          <a:graphicData uri="http://schemas.openxmlformats.org/drawingml/2006/table">
            <a:tbl>
              <a:tblPr/>
              <a:tblGrid>
                <a:gridCol w="857250"/>
                <a:gridCol w="714375"/>
                <a:gridCol w="721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2012.03.16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V2.0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29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and notes added for “</a:t>
                      </a:r>
                      <a:r>
                        <a:rPr lang="en-US" altLang="ko-KR" sz="1000" b="1" dirty="0" smtClean="0">
                          <a:solidFill>
                            <a:srgbClr val="403152"/>
                          </a:solidFill>
                        </a:rPr>
                        <a:t>Contact, Logs Icons now removed”  slide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30 – “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Unknown sources” option is moved from Applications to Security” slide updated with additional text in the Gingerbread section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the Display Settings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Manage Applications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36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Manage Applications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Application – Unknown sources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“Unknown sources” option is moved from Applications to Security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91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592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45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“Unknown sources” option is moved from Applications to Security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4643438" y="3357563"/>
            <a:ext cx="1944687" cy="35877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45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14282" y="5143512"/>
            <a:ext cx="2305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The setting to allow installations of applications </a:t>
            </a:r>
            <a:r>
              <a:rPr lang="en-US" altLang="ko-KR" sz="1200" u="sng" dirty="0" smtClean="0"/>
              <a:t>not downloaded from Android Market (or Play) </a:t>
            </a:r>
            <a:r>
              <a:rPr lang="en-US" altLang="ko-KR" sz="1200" dirty="0" smtClean="0"/>
              <a:t>“</a:t>
            </a:r>
            <a:r>
              <a:rPr lang="en-US" altLang="ko-KR" sz="1200" b="1" dirty="0" smtClean="0"/>
              <a:t>Unknown </a:t>
            </a:r>
            <a:r>
              <a:rPr lang="en-US" altLang="ko-KR" sz="1200" b="1" dirty="0"/>
              <a:t>sources” </a:t>
            </a:r>
            <a:r>
              <a:rPr lang="en-US" altLang="ko-KR" sz="1200" dirty="0"/>
              <a:t>option </a:t>
            </a:r>
            <a:r>
              <a:rPr lang="en-US" altLang="ko-KR" sz="1200" dirty="0" smtClean="0"/>
              <a:t> located in </a:t>
            </a:r>
            <a:r>
              <a:rPr lang="en-US" altLang="ko-KR" sz="1200" b="1" u="sng" dirty="0" smtClean="0">
                <a:solidFill>
                  <a:srgbClr val="FF0000"/>
                </a:solidFill>
              </a:rPr>
              <a:t>Applications Settings</a:t>
            </a:r>
            <a:endParaRPr lang="ko-KR" alt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86116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Settings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Settings for Wireless and Network re-organised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1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1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Wi-Fi/BT ON/OFF buttons are displayed </a:t>
            </a:r>
            <a:r>
              <a:rPr kumimoji="0" lang="en-US" altLang="ko-KR" sz="1200" dirty="0" smtClean="0"/>
              <a:t>instead of “wireless and network”</a:t>
            </a:r>
            <a:endParaRPr kumimoji="0" lang="en-US" altLang="ko-KR" sz="1200" dirty="0"/>
          </a:p>
          <a:p>
            <a:r>
              <a:rPr kumimoji="0" lang="en-US" altLang="ko-KR" sz="1200" dirty="0"/>
              <a:t>Data usage function </a:t>
            </a:r>
            <a:r>
              <a:rPr kumimoji="0" lang="en-US" altLang="ko-KR" sz="1200" dirty="0" smtClean="0"/>
              <a:t>now added</a:t>
            </a:r>
            <a:endParaRPr kumimoji="0" lang="en-US" altLang="ko-KR" sz="1200" dirty="0"/>
          </a:p>
          <a:p>
            <a:r>
              <a:rPr kumimoji="0" lang="en-US" altLang="ko-KR" sz="1200" dirty="0"/>
              <a:t>To access other network </a:t>
            </a:r>
            <a:r>
              <a:rPr kumimoji="0" lang="en-US" altLang="ko-KR" sz="1200" dirty="0" smtClean="0"/>
              <a:t>settings, </a:t>
            </a:r>
            <a:r>
              <a:rPr kumimoji="0" lang="en-US" altLang="ko-KR" sz="1200" dirty="0"/>
              <a:t>click “More…”</a:t>
            </a:r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Settings are categorized </a:t>
            </a:r>
            <a:br>
              <a:rPr kumimoji="0" lang="en-US" altLang="ko-KR" sz="1200" dirty="0"/>
            </a:br>
            <a:r>
              <a:rPr kumimoji="0" lang="en-US" altLang="ko-KR" sz="1200" dirty="0"/>
              <a:t>  (</a:t>
            </a:r>
            <a:r>
              <a:rPr kumimoji="0" lang="en-US" altLang="ko-KR" sz="1200" dirty="0" smtClean="0"/>
              <a:t>Wireless &amp;  networks</a:t>
            </a:r>
            <a:r>
              <a:rPr kumimoji="0" lang="en-US" altLang="ko-KR" sz="1200" dirty="0"/>
              <a:t>, Device, Personal, System)</a:t>
            </a:r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Category name is changed (Privacy→Backup&amp;reset)</a:t>
            </a:r>
          </a:p>
        </p:txBody>
      </p:sp>
      <p:pic>
        <p:nvPicPr>
          <p:cNvPr id="25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14282" y="5072074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In settings area access to Wi-Fi Settings / Bluetooth and network settings are access via “</a:t>
            </a:r>
            <a:r>
              <a:rPr kumimoji="0" lang="en-US" altLang="ko-KR" sz="1200" b="1" dirty="0" smtClean="0"/>
              <a:t>Wireless and Network</a:t>
            </a:r>
            <a:r>
              <a:rPr kumimoji="0" lang="en-US" altLang="ko-KR" sz="1200" dirty="0" smtClean="0"/>
              <a:t>”</a:t>
            </a:r>
            <a:endParaRPr kumimoji="0" lang="en-US" altLang="ko-KR" sz="1200" dirty="0"/>
          </a:p>
        </p:txBody>
      </p:sp>
      <p:sp>
        <p:nvSpPr>
          <p:cNvPr id="17" name="Rectangle 16"/>
          <p:cNvSpPr/>
          <p:nvPr/>
        </p:nvSpPr>
        <p:spPr>
          <a:xfrm>
            <a:off x="214282" y="2071678"/>
            <a:ext cx="171451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643438" y="2428868"/>
            <a:ext cx="1928826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572000" y="3214686"/>
            <a:ext cx="1143008" cy="28575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857752" y="3571876"/>
            <a:ext cx="642942" cy="4286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3071802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Network Setting – Potable hotspot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298767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2692400"/>
                <a:gridCol w="60928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3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Additional security option </a:t>
            </a:r>
            <a:r>
              <a:rPr lang="en-US" altLang="ko-KR" b="1" dirty="0" smtClean="0">
                <a:solidFill>
                  <a:srgbClr val="403152"/>
                </a:solidFill>
              </a:rPr>
              <a:t>added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6640" name="TextBox 11"/>
          <p:cNvSpPr txBox="1">
            <a:spLocks noChangeArrowheads="1"/>
          </p:cNvSpPr>
          <p:nvPr/>
        </p:nvSpPr>
        <p:spPr bwMode="auto">
          <a:xfrm>
            <a:off x="298767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2843213" y="5084763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In Potable hotspot security option, “WPA PSK” is</a:t>
            </a:r>
            <a:r>
              <a:rPr lang="ko-KR" altLang="en-US" sz="1200" dirty="0"/>
              <a:t> </a:t>
            </a:r>
            <a:r>
              <a:rPr lang="en-US" altLang="ko-KR" sz="1200" dirty="0"/>
              <a:t>added</a:t>
            </a:r>
            <a:endParaRPr lang="ko-KR" altLang="en-US" sz="1200" dirty="0"/>
          </a:p>
        </p:txBody>
      </p:sp>
      <p:pic>
        <p:nvPicPr>
          <p:cNvPr id="266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Box 19"/>
          <p:cNvSpPr txBox="1">
            <a:spLocks noChangeArrowheads="1"/>
          </p:cNvSpPr>
          <p:nvPr/>
        </p:nvSpPr>
        <p:spPr bwMode="auto">
          <a:xfrm>
            <a:off x="5076825" y="1844675"/>
            <a:ext cx="388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/>
              <a:t>※ WPA </a:t>
            </a:r>
            <a:r>
              <a:rPr lang="en-US" altLang="ko-KR" sz="1000" b="1" dirty="0"/>
              <a:t>(Wi-Fi Protected Access)</a:t>
            </a:r>
            <a:endParaRPr lang="en-US" altLang="ko-KR" sz="1200" b="1" dirty="0"/>
          </a:p>
          <a:p>
            <a:r>
              <a:rPr lang="en-US" altLang="ko-KR" sz="1200" dirty="0"/>
              <a:t>WPA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Pre shared </a:t>
            </a:r>
            <a:r>
              <a:rPr lang="en-US" altLang="ko-KR" sz="1200" dirty="0"/>
              <a:t>Key (PSK)</a:t>
            </a:r>
            <a:br>
              <a:rPr lang="en-US" altLang="ko-KR" sz="1200" dirty="0"/>
            </a:br>
            <a:r>
              <a:rPr lang="en-US" altLang="ko-KR" sz="1200" dirty="0"/>
              <a:t>- can use 802.1X authentication (EAP via RADIUS)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NOT SUPPORTED</a:t>
            </a:r>
            <a:r>
              <a:rPr lang="en-US" altLang="ko-KR" sz="1200" dirty="0" smtClean="0"/>
              <a:t>: TKIP </a:t>
            </a:r>
            <a:r>
              <a:rPr lang="en-US" altLang="ko-KR" sz="1200" dirty="0"/>
              <a:t>encryption </a:t>
            </a:r>
            <a:br>
              <a:rPr lang="en-US" altLang="ko-KR" sz="1200" dirty="0"/>
            </a:br>
            <a:r>
              <a:rPr lang="en-US" altLang="ko-KR" sz="1200" dirty="0"/>
              <a:t>- a possibility to use a form of AES-CCMP if the chipset on the network card, client supplicant, and router all support it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WPA2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Pre shared </a:t>
            </a:r>
            <a:r>
              <a:rPr lang="en-US" altLang="ko-KR" sz="1200" dirty="0"/>
              <a:t>Key (PSK)</a:t>
            </a:r>
            <a:br>
              <a:rPr lang="en-US" altLang="ko-KR" sz="1200" dirty="0"/>
            </a:br>
            <a:r>
              <a:rPr lang="en-US" altLang="ko-KR" sz="1200" dirty="0"/>
              <a:t>- can use 802.1X authentication (EAP via RADIUS)</a:t>
            </a:r>
            <a:br>
              <a:rPr lang="en-US" altLang="ko-KR" sz="1200" dirty="0"/>
            </a:br>
            <a:r>
              <a:rPr lang="en-US" altLang="ko-KR" sz="1200" dirty="0"/>
              <a:t>- TKIP encryption retained for backwards compatibility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NOT SUPPORTED: </a:t>
            </a:r>
            <a:r>
              <a:rPr lang="en-US" altLang="ko-KR" sz="1200" dirty="0" smtClean="0"/>
              <a:t>AES-CCMP encryption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3059113" y="3500438"/>
            <a:ext cx="1728787" cy="28892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32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5143512"/>
            <a:ext cx="175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Open</a:t>
            </a:r>
            <a:r>
              <a:rPr lang="en-GB" sz="1200" dirty="0" smtClean="0"/>
              <a:t> and </a:t>
            </a:r>
            <a:r>
              <a:rPr lang="en-GB" sz="1200" b="1" dirty="0" smtClean="0"/>
              <a:t>WPA2 PSK </a:t>
            </a:r>
          </a:p>
          <a:p>
            <a:pPr algn="ctr"/>
            <a:r>
              <a:rPr lang="en-GB" sz="1200" dirty="0" smtClean="0"/>
              <a:t>options available</a:t>
            </a:r>
            <a:endParaRPr lang="en-GB" sz="1200" dirty="0"/>
          </a:p>
        </p:txBody>
      </p:sp>
      <p:sp>
        <p:nvSpPr>
          <p:cNvPr id="19" name="Right Arrow 18"/>
          <p:cNvSpPr/>
          <p:nvPr/>
        </p:nvSpPr>
        <p:spPr>
          <a:xfrm>
            <a:off x="1857356" y="4714884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Network Setting - VPN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Lock setting is needed to use VPN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2766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4572000" y="5084763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To use VPN network, Lock screen PIN or Password</a:t>
            </a:r>
          </a:p>
          <a:p>
            <a:pPr algn="ctr"/>
            <a:r>
              <a:rPr lang="en-US" altLang="ko-KR" sz="1200" dirty="0"/>
              <a:t>must be </a:t>
            </a:r>
            <a:r>
              <a:rPr lang="en-US" altLang="ko-KR" sz="1200" dirty="0" smtClean="0"/>
              <a:t>activated first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4787900" y="3500438"/>
            <a:ext cx="1728788" cy="28892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Box 19"/>
          <p:cNvSpPr txBox="1">
            <a:spLocks noChangeArrowheads="1"/>
          </p:cNvSpPr>
          <p:nvPr/>
        </p:nvSpPr>
        <p:spPr bwMode="auto">
          <a:xfrm>
            <a:off x="179388" y="5084763"/>
            <a:ext cx="424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PIN or Pattern lock is not needed to access VPN options</a:t>
            </a:r>
            <a:endParaRPr lang="ko-KR" altLang="en-US" sz="1200"/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29058" y="5357826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Display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Display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settings access now 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687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“Screen display” options </a:t>
            </a:r>
            <a:r>
              <a:rPr kumimoji="0" lang="en-US" altLang="ko-KR" sz="1200" dirty="0" smtClean="0"/>
              <a:t>available are now listed in the main display settings area</a:t>
            </a:r>
          </a:p>
          <a:p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 </a:t>
            </a:r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Display </a:t>
            </a:r>
            <a:r>
              <a:rPr kumimoji="0" lang="en-US" altLang="ko-KR" sz="1200" b="1" dirty="0" smtClean="0"/>
              <a:t> &gt; </a:t>
            </a:r>
            <a:r>
              <a:rPr kumimoji="0" lang="en-US" altLang="ko-KR" sz="1200" b="1" dirty="0" smtClean="0"/>
              <a:t>the screen display settings </a:t>
            </a:r>
            <a:r>
              <a:rPr kumimoji="0" lang="en-US" altLang="ko-KR" sz="1200" b="1" dirty="0" smtClean="0"/>
              <a:t>available </a:t>
            </a:r>
            <a:r>
              <a:rPr kumimoji="0" lang="en-US" altLang="ko-KR" sz="1200" b="1" dirty="0" smtClean="0"/>
              <a:t>will be listed</a:t>
            </a:r>
            <a:endParaRPr kumimoji="0" lang="en-US" altLang="ko-KR" sz="1200" b="1" dirty="0" smtClean="0"/>
          </a:p>
          <a:p>
            <a:endParaRPr kumimoji="0" lang="en-US" altLang="ko-KR" sz="1200" b="1" dirty="0" smtClean="0"/>
          </a:p>
          <a:p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endParaRPr kumimoji="0" lang="en-US" altLang="ko-KR" sz="1200" dirty="0"/>
          </a:p>
        </p:txBody>
      </p:sp>
      <p:pic>
        <p:nvPicPr>
          <p:cNvPr id="28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28794" y="2071678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57158" y="5143512"/>
            <a:ext cx="410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“</a:t>
            </a:r>
            <a:r>
              <a:rPr kumimoji="0" lang="en-US" altLang="ko-KR" sz="1200" b="1" dirty="0"/>
              <a:t>Screen display</a:t>
            </a:r>
            <a:r>
              <a:rPr kumimoji="0" lang="en-US" altLang="ko-KR" sz="1200" dirty="0"/>
              <a:t>” options </a:t>
            </a:r>
            <a:r>
              <a:rPr kumimoji="0" lang="en-US" altLang="ko-KR" sz="1200" dirty="0" smtClean="0"/>
              <a:t>(such as Font Style, Wallpaper etc) are accessed by entering the </a:t>
            </a:r>
            <a:r>
              <a:rPr kumimoji="0" lang="en-US" altLang="ko-KR" sz="1200" b="1" dirty="0" smtClean="0"/>
              <a:t>Display*</a:t>
            </a:r>
            <a:r>
              <a:rPr kumimoji="0" lang="en-US" altLang="ko-KR" sz="1200" dirty="0" smtClean="0"/>
              <a:t> area in </a:t>
            </a:r>
            <a:r>
              <a:rPr kumimoji="0" lang="en-US" altLang="ko-KR" sz="1200" b="1" dirty="0" smtClean="0"/>
              <a:t>Settings</a:t>
            </a:r>
            <a:r>
              <a:rPr kumimoji="0" lang="en-US" altLang="ko-KR" sz="1200" dirty="0" smtClean="0"/>
              <a:t>, then tapping on Screen display</a:t>
            </a:r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* To start tap </a:t>
            </a:r>
            <a:r>
              <a:rPr kumimoji="0" lang="en-US" altLang="ko-KR" sz="1200" b="1" dirty="0" smtClean="0"/>
              <a:t>Applications &gt; Settings &gt; Display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Screen display </a:t>
            </a:r>
            <a:r>
              <a:rPr kumimoji="0" lang="en-US" altLang="ko-KR" sz="1200" b="1" dirty="0" smtClean="0"/>
              <a:t>&gt; the screen display settings available will be listed</a:t>
            </a:r>
            <a:endParaRPr kumimoji="0" lang="en-US" altLang="ko-K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357158" y="2143116"/>
            <a:ext cx="10001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643438" y="2214554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Applications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Process to access “Manage applications” 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11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713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Options in “Manage applications” are moved to “Applications</a:t>
            </a:r>
            <a:r>
              <a:rPr kumimoji="0" lang="en-US" altLang="ko-KR" sz="1200" dirty="0" smtClean="0"/>
              <a:t>”</a:t>
            </a:r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Applications &gt; </a:t>
            </a:r>
            <a:r>
              <a:rPr kumimoji="0" lang="en-US" altLang="ko-KR" sz="1200" b="1" dirty="0" smtClean="0"/>
              <a:t>the </a:t>
            </a:r>
            <a:r>
              <a:rPr kumimoji="0" lang="en-US" altLang="ko-KR" sz="1200" b="1" dirty="0" smtClean="0"/>
              <a:t>screen will appear to manage your applications</a:t>
            </a:r>
            <a:endParaRPr kumimoji="0" lang="en-US" altLang="ko-KR" sz="1200" dirty="0" smtClean="0"/>
          </a:p>
          <a:p>
            <a:endParaRPr kumimoji="0" lang="en-US" altLang="ko-KR" sz="1200" dirty="0"/>
          </a:p>
        </p:txBody>
      </p:sp>
      <p:pic>
        <p:nvPicPr>
          <p:cNvPr id="29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50825" y="2565400"/>
            <a:ext cx="1657350" cy="35877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14282" y="5143512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Options </a:t>
            </a:r>
            <a:r>
              <a:rPr kumimoji="0" lang="en-US" altLang="ko-KR" sz="1200" dirty="0" smtClean="0"/>
              <a:t>to “</a:t>
            </a:r>
            <a:r>
              <a:rPr kumimoji="0" lang="en-US" altLang="ko-KR" sz="1200" dirty="0"/>
              <a:t>Manage applications” are </a:t>
            </a:r>
            <a:r>
              <a:rPr kumimoji="0" lang="en-US" altLang="ko-KR" sz="1200" dirty="0" smtClean="0"/>
              <a:t>accessed</a:t>
            </a:r>
            <a:r>
              <a:rPr kumimoji="0" lang="en-US" altLang="ko-KR" sz="1200" dirty="0" smtClean="0"/>
              <a:t> by process below: 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Manage Applications </a:t>
            </a:r>
            <a:r>
              <a:rPr kumimoji="0" lang="en-US" altLang="ko-KR" sz="1200" b="1" dirty="0" smtClean="0"/>
              <a:t>&gt; </a:t>
            </a:r>
            <a:r>
              <a:rPr kumimoji="0" lang="en-US" altLang="ko-KR" sz="1200" b="1" dirty="0" smtClean="0"/>
              <a:t>the screen </a:t>
            </a:r>
            <a:r>
              <a:rPr kumimoji="0" lang="en-US" altLang="ko-KR" sz="1200" b="1" dirty="0" smtClean="0"/>
              <a:t>will appear to manage your applications</a:t>
            </a:r>
            <a:endParaRPr kumimoji="0" lang="en-US" altLang="ko-KR" sz="1200" dirty="0"/>
          </a:p>
        </p:txBody>
      </p:sp>
      <p:sp>
        <p:nvSpPr>
          <p:cNvPr id="18" name="Right Arrow 17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Developer options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Process to access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“USB debugging”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73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USB debugging and Allow mock locations options are moved to “Developer options”</a:t>
            </a:r>
          </a:p>
        </p:txBody>
      </p:sp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85720" y="4143380"/>
            <a:ext cx="16573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USB debugging </a:t>
            </a:r>
            <a:r>
              <a:rPr kumimoji="0" lang="en-US" altLang="ko-KR" sz="1200" dirty="0" smtClean="0"/>
              <a:t>accessed via:</a:t>
            </a:r>
            <a:endParaRPr kumimoji="0" lang="en-US" altLang="ko-KR" sz="1200" dirty="0"/>
          </a:p>
        </p:txBody>
      </p:sp>
      <p:sp>
        <p:nvSpPr>
          <p:cNvPr id="18" name="Rectangle 17"/>
          <p:cNvSpPr/>
          <p:nvPr/>
        </p:nvSpPr>
        <p:spPr>
          <a:xfrm>
            <a:off x="28572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Settings &gt; Applications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Development </a:t>
            </a:r>
            <a:r>
              <a:rPr kumimoji="0" lang="en-US" altLang="ko-KR" sz="1200" b="1" dirty="0" smtClean="0"/>
              <a:t>&gt;</a:t>
            </a:r>
          </a:p>
          <a:p>
            <a:r>
              <a:rPr kumimoji="0" lang="en-US" altLang="ko-KR" sz="1200" b="1" dirty="0" smtClean="0"/>
              <a:t> </a:t>
            </a:r>
            <a:r>
              <a:rPr kumimoji="0" lang="en-US" altLang="ko-KR" sz="1200" b="1" dirty="0" smtClean="0"/>
              <a:t>the screen will appear </a:t>
            </a:r>
            <a:r>
              <a:rPr kumimoji="0" lang="en-US" altLang="ko-KR" sz="1200" b="1" dirty="0" smtClean="0"/>
              <a:t>enable you to set USB debugging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4643438" y="557214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Settings &gt; </a:t>
            </a:r>
            <a:r>
              <a:rPr kumimoji="0" lang="en-US" altLang="ko-KR" sz="1200" b="1" dirty="0" smtClean="0"/>
              <a:t>Developer Options &gt; </a:t>
            </a:r>
          </a:p>
          <a:p>
            <a:r>
              <a:rPr kumimoji="0" lang="en-US" altLang="ko-KR" sz="1200" b="1" dirty="0" smtClean="0"/>
              <a:t>the </a:t>
            </a:r>
            <a:r>
              <a:rPr kumimoji="0" lang="en-US" altLang="ko-KR" sz="1200" b="1" dirty="0" smtClean="0"/>
              <a:t>screen will appear </a:t>
            </a:r>
            <a:r>
              <a:rPr kumimoji="0" lang="en-US" altLang="ko-KR" sz="1200" b="1" dirty="0" smtClean="0"/>
              <a:t>enable you to set</a:t>
            </a:r>
          </a:p>
          <a:p>
            <a:r>
              <a:rPr kumimoji="0" lang="en-US" altLang="ko-KR" sz="1200" b="1" dirty="0" smtClean="0"/>
              <a:t>USB debugging</a:t>
            </a:r>
            <a:endParaRPr lang="en-GB" sz="1200" dirty="0"/>
          </a:p>
        </p:txBody>
      </p:sp>
      <p:sp>
        <p:nvSpPr>
          <p:cNvPr id="20" name="Right Arrow 19"/>
          <p:cNvSpPr/>
          <p:nvPr/>
        </p:nvSpPr>
        <p:spPr>
          <a:xfrm>
            <a:off x="3571868" y="6215082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Auto rotation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5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Access to “Auto rotation” </a:t>
            </a:r>
            <a:r>
              <a:rPr lang="en-US" altLang="ko-KR" b="1" dirty="0">
                <a:solidFill>
                  <a:srgbClr val="403152"/>
                </a:solidFill>
              </a:rPr>
              <a:t>setting </a:t>
            </a:r>
            <a:r>
              <a:rPr lang="en-US" altLang="ko-KR" b="1" dirty="0" smtClean="0">
                <a:solidFill>
                  <a:srgbClr val="403152"/>
                </a:solidFill>
              </a:rPr>
              <a:t>now moved </a:t>
            </a:r>
            <a:r>
              <a:rPr lang="en-US" altLang="ko-KR" b="1" dirty="0">
                <a:solidFill>
                  <a:srgbClr val="403152"/>
                </a:solidFill>
              </a:rPr>
              <a:t>to Accessibility </a:t>
            </a:r>
            <a:r>
              <a:rPr lang="en-US" altLang="ko-KR" b="1" dirty="0" smtClean="0">
                <a:solidFill>
                  <a:srgbClr val="403152"/>
                </a:solidFill>
              </a:rPr>
              <a:t>settings area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3176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76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“Auto-rotation screen” setting is moved to Accessibility</a:t>
            </a:r>
            <a:endParaRPr lang="ko-KR" altLang="en-US" sz="1200"/>
          </a:p>
        </p:txBody>
      </p:sp>
      <p:pic>
        <p:nvPicPr>
          <p:cNvPr id="31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4716463" y="3357563"/>
            <a:ext cx="1800225" cy="28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“Auto-rotation screen” setting </a:t>
            </a:r>
            <a:r>
              <a:rPr lang="en-US" altLang="ko-KR" sz="1200" dirty="0" smtClean="0"/>
              <a:t>located in </a:t>
            </a:r>
            <a:r>
              <a:rPr lang="en-US" altLang="ko-KR" sz="1200" dirty="0"/>
              <a:t>“Display “setting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349250" y="3284538"/>
            <a:ext cx="1871663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56819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Settings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Display </a:t>
            </a:r>
            <a:r>
              <a:rPr kumimoji="0" lang="en-US" altLang="ko-KR" sz="1200" b="1" dirty="0" smtClean="0"/>
              <a:t>&gt; </a:t>
            </a:r>
            <a:r>
              <a:rPr kumimoji="0" lang="en-US" altLang="ko-KR" sz="1200" b="1" dirty="0" smtClean="0"/>
              <a:t> </a:t>
            </a:r>
          </a:p>
          <a:p>
            <a:r>
              <a:rPr kumimoji="0" lang="en-US" altLang="ko-KR" sz="1200" b="1" dirty="0" smtClean="0"/>
              <a:t>the screen  </a:t>
            </a:r>
            <a:r>
              <a:rPr kumimoji="0" lang="en-US" altLang="ko-KR" sz="1200" b="1" dirty="0" smtClean="0"/>
              <a:t>will appear </a:t>
            </a:r>
            <a:r>
              <a:rPr kumimoji="0" lang="en-US" altLang="ko-KR" sz="1200" b="1" dirty="0" smtClean="0"/>
              <a:t>enable you to set Auto Screen rotation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4572000" y="56819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Settings &gt; </a:t>
            </a:r>
            <a:r>
              <a:rPr kumimoji="0" lang="en-US" altLang="ko-KR" sz="1200" b="1" dirty="0" smtClean="0"/>
              <a:t>Accessibility &gt;  </a:t>
            </a:r>
            <a:r>
              <a:rPr kumimoji="0" lang="en-US" altLang="ko-KR" sz="1200" b="1" dirty="0" smtClean="0"/>
              <a:t>the </a:t>
            </a:r>
            <a:r>
              <a:rPr kumimoji="0" lang="en-US" altLang="ko-KR" sz="1200" b="1" dirty="0" smtClean="0"/>
              <a:t>screen  </a:t>
            </a:r>
            <a:r>
              <a:rPr kumimoji="0" lang="en-US" altLang="ko-KR" sz="1200" b="1" dirty="0" smtClean="0"/>
              <a:t>will appear </a:t>
            </a:r>
            <a:r>
              <a:rPr kumimoji="0" lang="en-US" altLang="ko-KR" sz="1200" b="1" dirty="0" smtClean="0"/>
              <a:t>enable you to set Auto Screen rotation</a:t>
            </a:r>
            <a:endParaRPr lang="en-GB" sz="1200" dirty="0"/>
          </a:p>
        </p:txBody>
      </p:sp>
      <p:sp>
        <p:nvSpPr>
          <p:cNvPr id="20" name="Right Arrow 19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None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※The option </a:t>
            </a:r>
            <a:r>
              <a:rPr lang="en-US" altLang="ko-KR" b="1" dirty="0">
                <a:solidFill>
                  <a:srgbClr val="403152"/>
                </a:solidFill>
              </a:rPr>
              <a:t>“None”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</a:t>
            </a:r>
            <a:r>
              <a:rPr lang="en-US" altLang="ko-KR" b="1" dirty="0">
                <a:solidFill>
                  <a:srgbClr val="403152"/>
                </a:solidFill>
              </a:rPr>
              <a:t>in Screen lock setting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2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19446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2484438" y="1844675"/>
            <a:ext cx="4176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The “</a:t>
            </a:r>
            <a:r>
              <a:rPr lang="en-US" altLang="ko-KR" sz="1200" b="1" dirty="0" smtClean="0"/>
              <a:t>None</a:t>
            </a:r>
            <a:r>
              <a:rPr lang="en-US" altLang="ko-KR" sz="1200" dirty="0" smtClean="0"/>
              <a:t>” </a:t>
            </a:r>
            <a:r>
              <a:rPr lang="en-US" altLang="ko-KR" sz="1200" dirty="0"/>
              <a:t>option </a:t>
            </a:r>
            <a:r>
              <a:rPr lang="en-US" altLang="ko-KR" sz="1200" dirty="0" smtClean="0"/>
              <a:t>now added </a:t>
            </a:r>
            <a:r>
              <a:rPr lang="en-US" altLang="ko-KR" sz="1200" dirty="0"/>
              <a:t>in Screen lock </a:t>
            </a:r>
            <a:r>
              <a:rPr lang="en-US" altLang="ko-KR" sz="1200" dirty="0" smtClean="0"/>
              <a:t>settings area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b="1" dirty="0"/>
              <a:t>None</a:t>
            </a:r>
            <a:r>
              <a:rPr lang="en-US" altLang="ko-KR" sz="1200" dirty="0"/>
              <a:t> is no screen lock and enter to home screen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There are 6 </a:t>
            </a:r>
            <a:r>
              <a:rPr lang="en-US" altLang="ko-KR" sz="1200" dirty="0"/>
              <a:t>kinds of screen </a:t>
            </a:r>
            <a:r>
              <a:rPr lang="en-US" altLang="ko-KR" sz="1200" dirty="0" smtClean="0"/>
              <a:t>lock: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None </a:t>
            </a:r>
            <a:r>
              <a:rPr lang="en-US" altLang="ko-KR" sz="1200" dirty="0"/>
              <a:t>/ Slide / Face Unlock / Pattern / PIN / Password</a:t>
            </a:r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285992"/>
            <a:ext cx="7143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00298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</a:t>
            </a:r>
            <a:r>
              <a:rPr kumimoji="0" lang="en-US" altLang="ko-KR" sz="1200" b="1" dirty="0" smtClean="0"/>
              <a:t>&gt; Settings &gt; </a:t>
            </a:r>
            <a:r>
              <a:rPr kumimoji="0" lang="en-US" altLang="ko-KR" sz="1200" b="1" dirty="0" smtClean="0"/>
              <a:t>Security &gt;  Screen Lock &gt; the screen will </a:t>
            </a:r>
            <a:r>
              <a:rPr kumimoji="0" lang="en-US" altLang="ko-KR" sz="1200" b="1" dirty="0" smtClean="0"/>
              <a:t>appear </a:t>
            </a:r>
            <a:r>
              <a:rPr kumimoji="0" lang="en-US" altLang="ko-KR" sz="1200" b="1" dirty="0" smtClean="0"/>
              <a:t>enable you to set the Screen Lock type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Face 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“Face Unlock</a:t>
            </a:r>
            <a:r>
              <a:rPr lang="en-US" altLang="ko-KR" b="1" dirty="0" smtClean="0">
                <a:solidFill>
                  <a:srgbClr val="403152"/>
                </a:solidFill>
              </a:rPr>
              <a:t>” feature now added </a:t>
            </a:r>
            <a:r>
              <a:rPr lang="en-US" altLang="ko-KR" b="1" dirty="0">
                <a:solidFill>
                  <a:srgbClr val="403152"/>
                </a:solidFill>
              </a:rPr>
              <a:t>in Screen lock setting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 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05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Select “Face Unlock” in</a:t>
            </a:r>
          </a:p>
          <a:p>
            <a:r>
              <a:rPr lang="en-US" altLang="ko-KR" sz="1200" dirty="0"/>
              <a:t>Screen lock setting</a:t>
            </a:r>
          </a:p>
          <a:p>
            <a:endParaRPr lang="en-US" altLang="ko-KR" sz="1200" dirty="0"/>
          </a:p>
        </p:txBody>
      </p:sp>
      <p:pic>
        <p:nvPicPr>
          <p:cNvPr id="33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98450" y="3022600"/>
            <a:ext cx="12954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338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TextBox 19"/>
          <p:cNvSpPr txBox="1">
            <a:spLocks noChangeArrowheads="1"/>
          </p:cNvSpPr>
          <p:nvPr/>
        </p:nvSpPr>
        <p:spPr bwMode="auto">
          <a:xfrm>
            <a:off x="2268538" y="5084763"/>
            <a:ext cx="1943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Allow your face to be seen using the front camera and </a:t>
            </a:r>
            <a:r>
              <a:rPr lang="en-US" altLang="ko-KR" sz="1200" dirty="0" smtClean="0"/>
              <a:t>adjust position of handset until your face is located in the circled area</a:t>
            </a:r>
            <a:endParaRPr lang="en-US" altLang="ko-KR" sz="1200" dirty="0"/>
          </a:p>
        </p:txBody>
      </p:sp>
      <p:sp>
        <p:nvSpPr>
          <p:cNvPr id="33812" name="TextBox 19"/>
          <p:cNvSpPr txBox="1">
            <a:spLocks noChangeArrowheads="1"/>
          </p:cNvSpPr>
          <p:nvPr/>
        </p:nvSpPr>
        <p:spPr bwMode="auto">
          <a:xfrm>
            <a:off x="4284663" y="5084763"/>
            <a:ext cx="1943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Configure Patten or PIN to unlock </a:t>
            </a:r>
            <a:r>
              <a:rPr lang="en-US" altLang="ko-KR" sz="1200" dirty="0" smtClean="0"/>
              <a:t>your device when </a:t>
            </a:r>
            <a:r>
              <a:rPr lang="en-US" altLang="ko-KR" sz="1200" dirty="0"/>
              <a:t>you have </a:t>
            </a:r>
            <a:r>
              <a:rPr lang="en-US" altLang="ko-KR" sz="1200" dirty="0" smtClean="0"/>
              <a:t>difficulty using </a:t>
            </a:r>
            <a:r>
              <a:rPr lang="en-US" altLang="ko-KR" sz="1200" dirty="0"/>
              <a:t>“face unlock”</a:t>
            </a:r>
          </a:p>
          <a:p>
            <a:endParaRPr lang="en-US" altLang="ko-KR" sz="1200" dirty="0"/>
          </a:p>
        </p:txBody>
      </p:sp>
      <p:sp>
        <p:nvSpPr>
          <p:cNvPr id="33813" name="TextBox 20"/>
          <p:cNvSpPr txBox="1">
            <a:spLocks noChangeArrowheads="1"/>
          </p:cNvSpPr>
          <p:nvPr/>
        </p:nvSpPr>
        <p:spPr bwMode="auto">
          <a:xfrm>
            <a:off x="6804025" y="5084763"/>
            <a:ext cx="1944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have trouble in “face unlock”, </a:t>
            </a:r>
            <a:r>
              <a:rPr lang="en-US" altLang="ko-KR" sz="1200" dirty="0" smtClean="0"/>
              <a:t>tap the “Lock</a:t>
            </a:r>
            <a:r>
              <a:rPr lang="en-US" altLang="ko-KR" sz="1200" dirty="0"/>
              <a:t>” Icon and input </a:t>
            </a:r>
            <a:r>
              <a:rPr lang="en-US" altLang="ko-KR" sz="1200" dirty="0" smtClean="0"/>
              <a:t>the previously set </a:t>
            </a:r>
            <a:r>
              <a:rPr lang="en-US" altLang="ko-KR" sz="1200" dirty="0" smtClean="0"/>
              <a:t>up </a:t>
            </a:r>
            <a:r>
              <a:rPr lang="en-US" altLang="ko-KR" sz="1200" dirty="0" smtClean="0"/>
              <a:t>pattern </a:t>
            </a:r>
            <a:r>
              <a:rPr lang="en-US" altLang="ko-KR" sz="1200" dirty="0"/>
              <a:t>or PIN</a:t>
            </a:r>
          </a:p>
          <a:p>
            <a:endParaRPr lang="en-US" altLang="ko-KR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7524750" y="4221163"/>
            <a:ext cx="503238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9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V="1">
            <a:off x="3000364" y="4786322"/>
            <a:ext cx="1785950" cy="3571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57686" y="592933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※ To use pattern lock, you must select over 4 </a:t>
            </a:r>
            <a:r>
              <a:rPr lang="en-US" altLang="ko-KR" sz="1200" dirty="0" smtClean="0"/>
              <a:t>points (</a:t>
            </a:r>
            <a:r>
              <a:rPr lang="en-US" altLang="ko-KR" sz="1200" dirty="0" smtClean="0">
                <a:solidFill>
                  <a:srgbClr val="FF0000"/>
                </a:solidFill>
              </a:rPr>
              <a:t>see next slide re use of Pattern lock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slide </a:t>
            </a:r>
            <a:r>
              <a:rPr lang="en-US" altLang="ko-KR" sz="1700" dirty="0" smtClean="0">
                <a:solidFill>
                  <a:srgbClr val="0070C0"/>
                </a:solidFill>
                <a:effectLst/>
                <a:ea typeface="굴림" charset="-127"/>
                <a:cs typeface="Arial" charset="0"/>
              </a:rPr>
              <a:t>reserved for future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785225" cy="610251"/>
        </p:xfrm>
        <a:graphic>
          <a:graphicData uri="http://schemas.openxmlformats.org/drawingml/2006/table">
            <a:tbl>
              <a:tblPr/>
              <a:tblGrid>
                <a:gridCol w="857250"/>
                <a:gridCol w="714375"/>
                <a:gridCol w="721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Fail count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Lock setting is needed to use VPN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829" name="TextBox 19"/>
          <p:cNvSpPr txBox="1">
            <a:spLocks noChangeArrowheads="1"/>
          </p:cNvSpPr>
          <p:nvPr/>
        </p:nvSpPr>
        <p:spPr bwMode="auto">
          <a:xfrm>
            <a:off x="2411413" y="1773238"/>
            <a:ext cx="648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select three </a:t>
            </a:r>
            <a:r>
              <a:rPr lang="en-US" altLang="ko-KR" sz="1200" dirty="0" smtClean="0"/>
              <a:t>incorrect points </a:t>
            </a:r>
            <a:r>
              <a:rPr lang="en-US" altLang="ko-KR" sz="1200" dirty="0"/>
              <a:t>or less in pattern lock screen,  it’s not counted.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(If you select 4 point or more </a:t>
            </a:r>
            <a:r>
              <a:rPr lang="en-US" altLang="ko-KR" sz="1200" b="1" u="sng" dirty="0" smtClean="0"/>
              <a:t>over </a:t>
            </a:r>
            <a:r>
              <a:rPr lang="en-US" altLang="ko-KR" sz="1200" b="1" u="sng" dirty="0"/>
              <a:t>5 </a:t>
            </a:r>
            <a:r>
              <a:rPr lang="en-US" altLang="ko-KR" sz="1200" b="1" u="sng" dirty="0" smtClean="0"/>
              <a:t>times in succession </a:t>
            </a:r>
            <a:r>
              <a:rPr lang="en-US" altLang="ko-KR" sz="1200" dirty="0" smtClean="0"/>
              <a:t>, </a:t>
            </a:r>
            <a:r>
              <a:rPr lang="en-US" altLang="ko-KR" sz="1200" dirty="0"/>
              <a:t>you must wait 30 seconds to input pattern again)</a:t>
            </a:r>
          </a:p>
          <a:p>
            <a:endParaRPr lang="en-US" altLang="ko-KR" sz="1200" dirty="0"/>
          </a:p>
          <a:p>
            <a:r>
              <a:rPr lang="en-US" altLang="ko-KR" sz="1200" dirty="0"/>
              <a:t>※ To use pattern lock, you must select over 4 points</a:t>
            </a:r>
            <a:endParaRPr lang="ko-KR" altLang="en-US" sz="1200" dirty="0"/>
          </a:p>
        </p:txBody>
      </p:sp>
      <p:pic>
        <p:nvPicPr>
          <p:cNvPr id="348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Tips – Screen Capture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3635369"/>
                <a:gridCol w="5149856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5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Key combination for </a:t>
            </a:r>
            <a:r>
              <a:rPr lang="en-US" altLang="ko-KR" b="1" dirty="0" smtClean="0">
                <a:solidFill>
                  <a:srgbClr val="403152"/>
                </a:solidFill>
              </a:rPr>
              <a:t>perform screen capture now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3585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857" name="TextBox 19"/>
          <p:cNvSpPr txBox="1">
            <a:spLocks noChangeArrowheads="1"/>
          </p:cNvSpPr>
          <p:nvPr/>
        </p:nvSpPr>
        <p:spPr bwMode="auto">
          <a:xfrm>
            <a:off x="4572000" y="4292600"/>
            <a:ext cx="2087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※ Screen capture Key</a:t>
            </a:r>
          </a:p>
          <a:p>
            <a:r>
              <a:rPr lang="en-US" altLang="ko-KR" sz="1200" dirty="0"/>
              <a:t>    combination</a:t>
            </a:r>
          </a:p>
          <a:p>
            <a:r>
              <a:rPr lang="en-US" altLang="ko-KR" sz="1200" dirty="0"/>
              <a:t>    - Press and hold Volume</a:t>
            </a:r>
          </a:p>
          <a:p>
            <a:r>
              <a:rPr lang="en-US" altLang="ko-KR" sz="1200" dirty="0"/>
              <a:t>      Down + Power </a:t>
            </a:r>
            <a:endParaRPr lang="ko-KR" altLang="en-US" sz="1200"/>
          </a:p>
        </p:txBody>
      </p:sp>
      <p:pic>
        <p:nvPicPr>
          <p:cNvPr id="3585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AutoShape 9"/>
          <p:cNvSpPr>
            <a:spLocks noChangeArrowheads="1"/>
          </p:cNvSpPr>
          <p:nvPr/>
        </p:nvSpPr>
        <p:spPr bwMode="auto">
          <a:xfrm rot="-5400000" flipH="1" flipV="1">
            <a:off x="6052354" y="2520150"/>
            <a:ext cx="184150" cy="287338"/>
          </a:xfrm>
          <a:prstGeom prst="downArrow">
            <a:avLst>
              <a:gd name="adj1" fmla="val 41602"/>
              <a:gd name="adj2" fmla="val 98389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0" name="AutoShape 9"/>
          <p:cNvSpPr>
            <a:spLocks noChangeArrowheads="1"/>
          </p:cNvSpPr>
          <p:nvPr/>
        </p:nvSpPr>
        <p:spPr bwMode="auto">
          <a:xfrm rot="16200000" flipH="1">
            <a:off x="4481512" y="2662233"/>
            <a:ext cx="182563" cy="287338"/>
          </a:xfrm>
          <a:prstGeom prst="downArrow">
            <a:avLst>
              <a:gd name="adj1" fmla="val 41602"/>
              <a:gd name="adj2" fmla="val 99244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pic>
        <p:nvPicPr>
          <p:cNvPr id="358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Box 19"/>
          <p:cNvSpPr txBox="1">
            <a:spLocks noChangeArrowheads="1"/>
          </p:cNvSpPr>
          <p:nvPr/>
        </p:nvSpPr>
        <p:spPr bwMode="auto">
          <a:xfrm>
            <a:off x="6659563" y="5084763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After screen capturing, screen capture icon is displayed in indicator bar</a:t>
            </a:r>
            <a:endParaRPr lang="ko-KR" altLang="en-US" sz="1200"/>
          </a:p>
        </p:txBody>
      </p:sp>
      <p:pic>
        <p:nvPicPr>
          <p:cNvPr id="3586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AutoShape 9"/>
          <p:cNvSpPr>
            <a:spLocks noChangeArrowheads="1"/>
          </p:cNvSpPr>
          <p:nvPr/>
        </p:nvSpPr>
        <p:spPr bwMode="auto">
          <a:xfrm rot="-5400000" flipH="1" flipV="1">
            <a:off x="2102644" y="2440781"/>
            <a:ext cx="184150" cy="287338"/>
          </a:xfrm>
          <a:prstGeom prst="downArrow">
            <a:avLst>
              <a:gd name="adj1" fmla="val 41602"/>
              <a:gd name="adj2" fmla="val 98389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5" name="AutoShape 9"/>
          <p:cNvSpPr>
            <a:spLocks noChangeArrowheads="1"/>
          </p:cNvSpPr>
          <p:nvPr/>
        </p:nvSpPr>
        <p:spPr bwMode="auto">
          <a:xfrm flipH="1" flipV="1">
            <a:off x="1331913" y="4005263"/>
            <a:ext cx="184150" cy="287337"/>
          </a:xfrm>
          <a:prstGeom prst="downArrow">
            <a:avLst>
              <a:gd name="adj1" fmla="val 41602"/>
              <a:gd name="adj2" fmla="val 98388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6" name="TextBox 19"/>
          <p:cNvSpPr txBox="1">
            <a:spLocks noChangeArrowheads="1"/>
          </p:cNvSpPr>
          <p:nvPr/>
        </p:nvSpPr>
        <p:spPr bwMode="auto">
          <a:xfrm>
            <a:off x="571472" y="4857760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※ Screen capture Key combination</a:t>
            </a:r>
          </a:p>
          <a:p>
            <a:r>
              <a:rPr lang="en-US" altLang="ko-KR" sz="1200" dirty="0"/>
              <a:t>    - Press and hold  </a:t>
            </a:r>
            <a:r>
              <a:rPr lang="en-US" altLang="ko-KR" sz="1200" b="1" dirty="0"/>
              <a:t>Home</a:t>
            </a:r>
            <a:r>
              <a:rPr lang="en-US" altLang="ko-KR" sz="1200" dirty="0"/>
              <a:t> + </a:t>
            </a:r>
            <a:r>
              <a:rPr lang="en-US" altLang="ko-KR" sz="1200" b="1" dirty="0"/>
              <a:t>Power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 r="63235" b="91181"/>
          <a:stretch>
            <a:fillRect/>
          </a:stretch>
        </p:blipFill>
        <p:spPr bwMode="auto">
          <a:xfrm>
            <a:off x="6715140" y="5786454"/>
            <a:ext cx="19645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Elbow Connector 27"/>
          <p:cNvCxnSpPr/>
          <p:nvPr/>
        </p:nvCxnSpPr>
        <p:spPr>
          <a:xfrm rot="5400000">
            <a:off x="7715272" y="5786454"/>
            <a:ext cx="142876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429520" y="5715016"/>
            <a:ext cx="85725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2428860" y="2428868"/>
            <a:ext cx="100013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Power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1000100" y="4286256"/>
            <a:ext cx="100013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Home</a:t>
            </a:r>
            <a:endParaRPr lang="ko-KR" altLang="en-US" sz="1200" dirty="0"/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6000760" y="2714620"/>
            <a:ext cx="100013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Power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857620" y="2500306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Volume Down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0338" y="87313"/>
            <a:ext cx="6230937" cy="101123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Tahoma" pitchFamily="34" charset="0"/>
              </a:rPr>
              <a:t>END</a:t>
            </a:r>
            <a:endParaRPr lang="ko-KR" altLang="en-US" smtClean="0"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16513" y="1077913"/>
            <a:ext cx="3848100" cy="6953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Customer Consultant Guide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Android mobile technology platform</a:t>
            </a:r>
            <a:endParaRPr lang="ko-KR" altLang="en-US" sz="1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  <a:p>
            <a:pPr eaLnBrk="1" hangingPunct="1"/>
            <a:endParaRPr lang="ko-KR" altLang="en-US" sz="160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7235825" y="3141663"/>
            <a:ext cx="172878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Global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ECC HHP Review</a:t>
            </a:r>
            <a:endParaRPr kumimoji="0"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50" charset="-127"/>
            </a:endParaRPr>
          </a:p>
        </p:txBody>
      </p:sp>
      <p:sp>
        <p:nvSpPr>
          <p:cNvPr id="17408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D66CD9-F2AF-4CD7-A704-70C7D37DF631}" type="slidenum">
              <a:rPr lang="ko-KR" altLang="en-US"/>
              <a:pPr/>
              <a:t>42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356475" y="4797425"/>
            <a:ext cx="1608138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Country : Europe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Language : English</a:t>
            </a:r>
            <a:endParaRPr kumimoji="0" lang="ko-KR" altLang="en-US" sz="1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Use of OUTLINE feature of FAQ guide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6147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6237288"/>
            <a:ext cx="8785225" cy="431800"/>
          </a:xfrm>
        </p:spPr>
        <p:txBody>
          <a:bodyPr/>
          <a:lstStyle/>
          <a:p>
            <a:pPr eaLnBrk="1" hangingPunct="1"/>
            <a:r>
              <a:rPr lang="en-GB" altLang="ko-KR" dirty="0" smtClean="0">
                <a:ea typeface="굴림" charset="-127"/>
                <a:cs typeface="Arial" charset="0"/>
              </a:rPr>
              <a:t>In this FAQ guide, all slides have been titled so that slide name appears in the Outline Tap.</a:t>
            </a:r>
          </a:p>
          <a:p>
            <a:pPr eaLnBrk="1" hangingPunct="1"/>
            <a:r>
              <a:rPr lang="en-GB" altLang="ko-KR" dirty="0" smtClean="0">
                <a:ea typeface="굴림" charset="-127"/>
                <a:cs typeface="Arial" charset="0"/>
              </a:rPr>
              <a:t>When using the guide open the Outline Tap and scroll up / down to help find the area you require</a:t>
            </a:r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D9FFC749-E6F9-4C4E-9FCE-DBEF06B58E0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85225" cy="391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57162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Spec: Notice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9219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BD836359-F345-47C4-B67C-3F894D4807E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631216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rgbClr val="0000FF"/>
                </a:solidFill>
                <a:ea typeface="HY견고딕" pitchFamily="18" charset="-127"/>
              </a:rPr>
              <a:t>Notice: 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All functionality, features, specifications and other product  information provided in this document including,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but not limited to, the benefits, design, pricing, components, performance, availability, and capabilities of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the product are subject to change  without notice or obligation. Samsung reserves the right to make changes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to this document and the product described herein, at anytime, without obligation on Samsung to provide notification of such 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Introduction to this guide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9219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BD836359-F345-47C4-B67C-3F894D4807E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Introduction: Ice Cream Sandwich  - “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ICS”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(Android OS 4.0) upgrade for GT-I9100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This guide has been created to provide advice on: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How to obtain the ICS update for the GT-I9100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Observations regarding the update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Advice regarding some of the key differences between Gingerbread OS and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Ice Cream Sandwich OS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How to obtain the ICS update for the GT-I9100</a:t>
            </a:r>
            <a:endParaRPr lang="ko-KR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Q. Can I upgrade my phone to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Android SW version “Ice Cream Sandwich” (ICS)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via FOTA</a:t>
            </a: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endParaRPr lang="en-US" altLang="ko-KR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ICS SW upgrade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is </a:t>
            </a: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currently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supported via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FOTA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When the ICS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upgrade becomes available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to upgrade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your GT-I9100 to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ICS version, </a:t>
            </a:r>
            <a:endParaRPr lang="en-US" altLang="ko-KR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please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upgrade your mobile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KIES </a:t>
            </a: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2.0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You can download KIES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2.0 from www.samsung.com</a:t>
            </a:r>
            <a:endParaRPr lang="en-US" altLang="ko-KR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※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Note: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If the customer tries to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upgrade the </a:t>
            </a:r>
            <a:endParaRPr lang="en-US" altLang="ko-KR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mobile device SW from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Ginger Bread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Ice Cream Sandwich  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 FOTA, a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“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 update available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” 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pop-up </a:t>
            </a:r>
            <a:endParaRPr lang="en-US" altLang="ko-KR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will </a:t>
            </a:r>
            <a:r>
              <a:rPr lang="en-US" altLang="ko-KR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be displayed.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 bwMode="auto">
          <a:xfrm flipV="1">
            <a:off x="4929190" y="4071942"/>
            <a:ext cx="1143008" cy="57150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1/3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Q. Can I use Bluetooth 3.0 HS function in ICS version?</a:t>
            </a: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  <a:buFontTx/>
              <a:buAutoNum type="alphaUcPeriod"/>
            </a:pPr>
            <a:r>
              <a:rPr lang="en-US" altLang="ko-KR" dirty="0" smtClean="0">
                <a:solidFill>
                  <a:srgbClr val="403152"/>
                </a:solidFill>
              </a:rPr>
              <a:t> The Ice cream Sandwich OS feature does not support </a:t>
            </a:r>
            <a:r>
              <a:rPr lang="en-US" altLang="ko-KR" b="1" dirty="0" smtClean="0">
                <a:solidFill>
                  <a:srgbClr val="403152"/>
                </a:solidFill>
              </a:rPr>
              <a:t>Bluetooth </a:t>
            </a:r>
            <a:r>
              <a:rPr lang="en-US" altLang="ko-KR" b="1" dirty="0">
                <a:solidFill>
                  <a:srgbClr val="403152"/>
                </a:solidFill>
              </a:rPr>
              <a:t>3.0 </a:t>
            </a:r>
            <a:r>
              <a:rPr lang="en-US" altLang="ko-KR" b="1" dirty="0" smtClean="0">
                <a:solidFill>
                  <a:srgbClr val="403152"/>
                </a:solidFill>
              </a:rPr>
              <a:t>HS </a:t>
            </a:r>
            <a:r>
              <a:rPr lang="en-US" altLang="ko-KR" dirty="0" smtClean="0">
                <a:solidFill>
                  <a:srgbClr val="403152"/>
                </a:solidFill>
              </a:rPr>
              <a:t>(</a:t>
            </a:r>
            <a:r>
              <a:rPr lang="en-US" altLang="ko-KR" dirty="0">
                <a:solidFill>
                  <a:srgbClr val="403152"/>
                </a:solidFill>
              </a:rPr>
              <a:t>High </a:t>
            </a: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 Speed</a:t>
            </a:r>
            <a:r>
              <a:rPr lang="en-US" altLang="ko-KR" dirty="0">
                <a:solidFill>
                  <a:srgbClr val="403152"/>
                </a:solidFill>
              </a:rPr>
              <a:t>) </a:t>
            </a:r>
            <a:r>
              <a:rPr lang="en-US" altLang="ko-KR" dirty="0" smtClean="0">
                <a:solidFill>
                  <a:srgbClr val="403152"/>
                </a:solidFill>
              </a:rPr>
              <a:t>function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However </a:t>
            </a:r>
            <a:r>
              <a:rPr lang="en-US" altLang="ko-KR" b="1" dirty="0" smtClean="0">
                <a:solidFill>
                  <a:srgbClr val="403152"/>
                </a:solidFill>
              </a:rPr>
              <a:t>Bluetooth </a:t>
            </a:r>
            <a:r>
              <a:rPr lang="en-US" altLang="ko-KR" b="1" dirty="0">
                <a:solidFill>
                  <a:srgbClr val="403152"/>
                </a:solidFill>
              </a:rPr>
              <a:t>3.0 </a:t>
            </a:r>
            <a:r>
              <a:rPr lang="en-US" altLang="ko-KR" dirty="0" smtClean="0">
                <a:solidFill>
                  <a:srgbClr val="403152"/>
                </a:solidFill>
              </a:rPr>
              <a:t>is supported.</a:t>
            </a:r>
            <a:endParaRPr lang="en-US" altLang="ko-KR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solidFill>
                  <a:srgbClr val="403152"/>
                </a:solidFill>
              </a:rPr>
              <a:t>    </a:t>
            </a:r>
            <a:r>
              <a:rPr lang="en-US" altLang="ko-KR" dirty="0" smtClean="0">
                <a:solidFill>
                  <a:srgbClr val="403152"/>
                </a:solidFill>
              </a:rPr>
              <a:t>If </a:t>
            </a:r>
            <a:r>
              <a:rPr lang="en-US" altLang="ko-KR" dirty="0">
                <a:solidFill>
                  <a:srgbClr val="403152"/>
                </a:solidFill>
              </a:rPr>
              <a:t>you want to transfer </a:t>
            </a:r>
            <a:r>
              <a:rPr lang="en-US" altLang="ko-KR" dirty="0" smtClean="0">
                <a:solidFill>
                  <a:srgbClr val="403152"/>
                </a:solidFill>
              </a:rPr>
              <a:t>a file at a faster data rate between devices, </a:t>
            </a:r>
            <a:r>
              <a:rPr lang="en-US" altLang="ko-KR" dirty="0">
                <a:solidFill>
                  <a:srgbClr val="403152"/>
                </a:solidFill>
              </a:rPr>
              <a:t>you can use </a:t>
            </a:r>
            <a:r>
              <a:rPr lang="en-US" altLang="ko-KR" dirty="0" smtClean="0">
                <a:solidFill>
                  <a:srgbClr val="403152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Wi-Fi </a:t>
            </a:r>
            <a:r>
              <a:rPr lang="en-US" altLang="ko-KR" dirty="0">
                <a:solidFill>
                  <a:srgbClr val="403152"/>
                </a:solidFill>
              </a:rPr>
              <a:t>direct function</a:t>
            </a:r>
            <a:r>
              <a:rPr lang="en-US" altLang="ko-KR" dirty="0" smtClean="0">
                <a:solidFill>
                  <a:srgbClr val="403152"/>
                </a:solidFill>
              </a:rPr>
              <a:t>. (where the other device supports this function)</a:t>
            </a: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42875" y="4572008"/>
            <a:ext cx="90011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Q. Can I see Adobe flash contents in web browser?</a:t>
            </a: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  <a:buFontTx/>
              <a:buAutoNum type="alphaUcPeriod"/>
            </a:pPr>
            <a:r>
              <a:rPr lang="en-US" altLang="ko-KR" dirty="0" smtClean="0">
                <a:solidFill>
                  <a:srgbClr val="403152"/>
                </a:solidFill>
              </a:rPr>
              <a:t> </a:t>
            </a:r>
            <a:r>
              <a:rPr lang="en-US" altLang="ko-KR" b="1" dirty="0" smtClean="0">
                <a:solidFill>
                  <a:srgbClr val="403152"/>
                </a:solidFill>
              </a:rPr>
              <a:t>No</a:t>
            </a:r>
            <a:r>
              <a:rPr lang="en-US" altLang="ko-KR" dirty="0" smtClean="0">
                <a:solidFill>
                  <a:srgbClr val="403152"/>
                </a:solidFill>
              </a:rPr>
              <a:t> - To view compatible Adobe </a:t>
            </a:r>
            <a:r>
              <a:rPr lang="en-US" altLang="ko-KR" dirty="0">
                <a:solidFill>
                  <a:srgbClr val="403152"/>
                </a:solidFill>
              </a:rPr>
              <a:t>Flash </a:t>
            </a:r>
            <a:r>
              <a:rPr lang="en-US" altLang="ko-KR" dirty="0" smtClean="0">
                <a:solidFill>
                  <a:srgbClr val="403152"/>
                </a:solidFill>
              </a:rPr>
              <a:t>contents of a web page, </a:t>
            </a:r>
            <a:r>
              <a:rPr lang="en-US" altLang="ko-KR" dirty="0">
                <a:solidFill>
                  <a:srgbClr val="403152"/>
                </a:solidFill>
              </a:rPr>
              <a:t>please download </a:t>
            </a: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Flash </a:t>
            </a:r>
            <a:r>
              <a:rPr lang="en-US" altLang="ko-KR" dirty="0">
                <a:solidFill>
                  <a:srgbClr val="403152"/>
                </a:solidFill>
              </a:rPr>
              <a:t>player from </a:t>
            </a:r>
            <a:r>
              <a:rPr lang="en-US" altLang="ko-KR" dirty="0" smtClean="0">
                <a:solidFill>
                  <a:srgbClr val="403152"/>
                </a:solidFill>
              </a:rPr>
              <a:t>Android “Play Shop”” (Previously known as Android market). </a:t>
            </a: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안드로이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</TotalTime>
  <Words>3115</Words>
  <Application>Microsoft Office PowerPoint</Application>
  <PresentationFormat>On-screen Show (4:3)</PresentationFormat>
  <Paragraphs>518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안드로이드</vt:lpstr>
      <vt:lpstr>GT-I9100  Ice Cream Sandwich (ICS) Guide for Customers</vt:lpstr>
      <vt:lpstr>Revision History: This version replaces all previous versions</vt:lpstr>
      <vt:lpstr>Revision History: This version replaces all previous versions</vt:lpstr>
      <vt:lpstr>Revision History: This slide reserved for future versions</vt:lpstr>
      <vt:lpstr>Use of OUTLINE feature of FAQ guide</vt:lpstr>
      <vt:lpstr>Spec: Notice</vt:lpstr>
      <vt:lpstr>Introduction to this guide</vt:lpstr>
      <vt:lpstr>How to obtain the ICS update for the GT-I9100</vt:lpstr>
      <vt:lpstr>Observations regarding the update 1/3</vt:lpstr>
      <vt:lpstr>Observations regarding the update 2/3</vt:lpstr>
      <vt:lpstr>Observations regarding the update 3/3</vt:lpstr>
      <vt:lpstr>Setup Wizard 1/2 </vt:lpstr>
      <vt:lpstr>Setup Wizard 2/2</vt:lpstr>
      <vt:lpstr>Samsung Account</vt:lpstr>
      <vt:lpstr>Home Screen – FOTA Service</vt:lpstr>
      <vt:lpstr>General – Menu Button (1/2)</vt:lpstr>
      <vt:lpstr>General – Menu Button (2/2)</vt:lpstr>
      <vt:lpstr>General – Input Method 1/2</vt:lpstr>
      <vt:lpstr>General – Input Method 2/2</vt:lpstr>
      <vt:lpstr>General – Power</vt:lpstr>
      <vt:lpstr>General – Slide Lock</vt:lpstr>
      <vt:lpstr>General – Recent</vt:lpstr>
      <vt:lpstr>General - Text Selection 1/3</vt:lpstr>
      <vt:lpstr>General - Text Selection 2/3</vt:lpstr>
      <vt:lpstr>General - Text Selection 3/3</vt:lpstr>
      <vt:lpstr>Call – Icon, Contacts</vt:lpstr>
      <vt:lpstr>Call – Favorites</vt:lpstr>
      <vt:lpstr>Contacts – Save contact to</vt:lpstr>
      <vt:lpstr>Message – Select a contact Icons</vt:lpstr>
      <vt:lpstr>Application – Unknown sources</vt:lpstr>
      <vt:lpstr>Setting – Settings</vt:lpstr>
      <vt:lpstr>Network Setting – Potable hotspot</vt:lpstr>
      <vt:lpstr>Network Setting - VPN</vt:lpstr>
      <vt:lpstr>Setting – Display</vt:lpstr>
      <vt:lpstr>Setting – Applications</vt:lpstr>
      <vt:lpstr>Setting – Developer options</vt:lpstr>
      <vt:lpstr>Setting – Auto rotation</vt:lpstr>
      <vt:lpstr>Screen lock – None</vt:lpstr>
      <vt:lpstr>Screen lock – Face </vt:lpstr>
      <vt:lpstr>Screen lock – Fail count</vt:lpstr>
      <vt:lpstr>Tips – Screen Capture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GT-I9020 FAQ</dc:title>
  <dc:creator>MC</dc:creator>
  <cp:lastModifiedBy>IT</cp:lastModifiedBy>
  <cp:revision>663</cp:revision>
  <dcterms:created xsi:type="dcterms:W3CDTF">2011-03-07T09:54:27Z</dcterms:created>
  <dcterms:modified xsi:type="dcterms:W3CDTF">2012-03-16T10:17:29Z</dcterms:modified>
</cp:coreProperties>
</file>